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6"/>
  </p:notesMasterIdLst>
  <p:sldIdLst>
    <p:sldId id="256" r:id="rId5"/>
    <p:sldId id="313" r:id="rId6"/>
    <p:sldId id="304" r:id="rId7"/>
    <p:sldId id="299" r:id="rId8"/>
    <p:sldId id="257" r:id="rId9"/>
    <p:sldId id="267" r:id="rId10"/>
    <p:sldId id="311" r:id="rId11"/>
    <p:sldId id="310" r:id="rId12"/>
    <p:sldId id="316" r:id="rId13"/>
    <p:sldId id="258" r:id="rId14"/>
    <p:sldId id="323" r:id="rId15"/>
    <p:sldId id="317" r:id="rId16"/>
    <p:sldId id="307" r:id="rId17"/>
    <p:sldId id="308" r:id="rId18"/>
    <p:sldId id="276" r:id="rId19"/>
    <p:sldId id="282" r:id="rId20"/>
    <p:sldId id="283" r:id="rId21"/>
    <p:sldId id="288" r:id="rId22"/>
    <p:sldId id="263" r:id="rId23"/>
    <p:sldId id="309" r:id="rId24"/>
    <p:sldId id="303" r:id="rId25"/>
    <p:sldId id="277" r:id="rId26"/>
    <p:sldId id="278" r:id="rId27"/>
    <p:sldId id="319" r:id="rId28"/>
    <p:sldId id="260" r:id="rId29"/>
    <p:sldId id="275" r:id="rId30"/>
    <p:sldId id="298" r:id="rId31"/>
    <p:sldId id="284" r:id="rId32"/>
    <p:sldId id="318" r:id="rId33"/>
    <p:sldId id="285" r:id="rId34"/>
    <p:sldId id="300" r:id="rId35"/>
    <p:sldId id="293" r:id="rId36"/>
    <p:sldId id="292" r:id="rId37"/>
    <p:sldId id="289" r:id="rId38"/>
    <p:sldId id="290" r:id="rId39"/>
    <p:sldId id="294" r:id="rId40"/>
    <p:sldId id="295" r:id="rId41"/>
    <p:sldId id="296" r:id="rId42"/>
    <p:sldId id="297" r:id="rId43"/>
    <p:sldId id="301" r:id="rId44"/>
    <p:sldId id="271" r:id="rId45"/>
    <p:sldId id="272" r:id="rId46"/>
    <p:sldId id="315" r:id="rId47"/>
    <p:sldId id="314" r:id="rId48"/>
    <p:sldId id="322" r:id="rId49"/>
    <p:sldId id="268" r:id="rId50"/>
    <p:sldId id="270" r:id="rId51"/>
    <p:sldId id="324" r:id="rId52"/>
    <p:sldId id="321" r:id="rId53"/>
    <p:sldId id="320" r:id="rId54"/>
    <p:sldId id="30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732B"/>
    <a:srgbClr val="F7AA45"/>
    <a:srgbClr val="F2962C"/>
    <a:srgbClr val="BF720D"/>
    <a:srgbClr val="000080"/>
    <a:srgbClr val="E83535"/>
    <a:srgbClr val="8A0000"/>
    <a:srgbClr val="226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305F2-E837-4BAE-90C7-AD7CD477615D}" v="3593" dt="2023-03-25T13:20:40.119"/>
    <p1510:client id="{B5F94096-1298-44D5-B436-71BF0DF8D4EE}" v="1756" dt="2023-03-24T16:22:05.531"/>
    <p1510:client id="{C36593EB-6C1F-4121-9245-8A074F72D509}" v="296" dt="2023-03-25T01:17:42.067"/>
    <p1510:client id="{ECC9F4F8-1A1E-4458-8140-629C3146E4EF}" v="91" dt="2023-03-25T03:05:29.828"/>
    <p1510:client id="{F774C65D-9EB6-42F4-AF46-DBB782EC4631}" v="305" dt="2023-03-25T03:34:57.365"/>
    <p1510:client id="{F93A57AC-B215-6347-8BD5-03E543552505}" v="5693" dt="2023-03-25T03:04:50.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85E497-4608-43DD-A3F2-C010E35A15E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29D435A-BC3C-41B3-A6C4-A5A75E6FEDCC}">
      <dgm:prSet/>
      <dgm:spPr/>
      <dgm:t>
        <a:bodyPr/>
        <a:lstStyle/>
        <a:p>
          <a:pPr>
            <a:defRPr cap="all"/>
          </a:pPr>
          <a:r>
            <a:rPr lang="en-US"/>
            <a:t>Game Logs </a:t>
          </a:r>
        </a:p>
      </dgm:t>
    </dgm:pt>
    <dgm:pt modelId="{8B2D2DBB-0483-4C98-8A9E-20D31AC16FC7}" type="parTrans" cxnId="{0F577023-B705-41FC-AC74-123184698D82}">
      <dgm:prSet/>
      <dgm:spPr/>
      <dgm:t>
        <a:bodyPr/>
        <a:lstStyle/>
        <a:p>
          <a:endParaRPr lang="en-US"/>
        </a:p>
      </dgm:t>
    </dgm:pt>
    <dgm:pt modelId="{95B0E553-79A5-4905-A31D-ABCB37393CDD}" type="sibTrans" cxnId="{0F577023-B705-41FC-AC74-123184698D82}">
      <dgm:prSet/>
      <dgm:spPr/>
      <dgm:t>
        <a:bodyPr/>
        <a:lstStyle/>
        <a:p>
          <a:endParaRPr lang="en-US"/>
        </a:p>
      </dgm:t>
    </dgm:pt>
    <dgm:pt modelId="{9E617991-6CB8-4588-A982-6BF57528B2E9}">
      <dgm:prSet/>
      <dgm:spPr/>
      <dgm:t>
        <a:bodyPr/>
        <a:lstStyle/>
        <a:p>
          <a:pPr>
            <a:defRPr cap="all"/>
          </a:pPr>
          <a:r>
            <a:rPr lang="en-US"/>
            <a:t>2023 Schedule</a:t>
          </a:r>
        </a:p>
      </dgm:t>
    </dgm:pt>
    <dgm:pt modelId="{74386CC3-8571-4BD4-A2AA-E03E48679C69}" type="parTrans" cxnId="{59552E7C-B20E-4F4E-AEC2-6E101B00ABF5}">
      <dgm:prSet/>
      <dgm:spPr/>
      <dgm:t>
        <a:bodyPr/>
        <a:lstStyle/>
        <a:p>
          <a:endParaRPr lang="en-US"/>
        </a:p>
      </dgm:t>
    </dgm:pt>
    <dgm:pt modelId="{799D49BD-91E0-4E4A-8F39-7D552F35A956}" type="sibTrans" cxnId="{59552E7C-B20E-4F4E-AEC2-6E101B00ABF5}">
      <dgm:prSet/>
      <dgm:spPr/>
      <dgm:t>
        <a:bodyPr/>
        <a:lstStyle/>
        <a:p>
          <a:endParaRPr lang="en-US"/>
        </a:p>
      </dgm:t>
    </dgm:pt>
    <dgm:pt modelId="{0F2EBAEE-250F-49CC-8515-9E9F0A9E27C0}">
      <dgm:prSet/>
      <dgm:spPr/>
      <dgm:t>
        <a:bodyPr/>
        <a:lstStyle/>
        <a:p>
          <a:pPr>
            <a:defRPr cap="all"/>
          </a:pPr>
          <a:r>
            <a:rPr lang="en-US"/>
            <a:t>Max Capacity</a:t>
          </a:r>
        </a:p>
      </dgm:t>
    </dgm:pt>
    <dgm:pt modelId="{1AECDC7F-0ABA-4E1D-993F-DFAEAD3FBFBF}" type="parTrans" cxnId="{71DA25E8-5667-4C1D-B91A-BF83CDAC55BB}">
      <dgm:prSet/>
      <dgm:spPr/>
      <dgm:t>
        <a:bodyPr/>
        <a:lstStyle/>
        <a:p>
          <a:endParaRPr lang="en-US"/>
        </a:p>
      </dgm:t>
    </dgm:pt>
    <dgm:pt modelId="{2C77B57A-8752-4B1D-9ACC-211D722E208C}" type="sibTrans" cxnId="{71DA25E8-5667-4C1D-B91A-BF83CDAC55BB}">
      <dgm:prSet/>
      <dgm:spPr/>
      <dgm:t>
        <a:bodyPr/>
        <a:lstStyle/>
        <a:p>
          <a:endParaRPr lang="en-US"/>
        </a:p>
      </dgm:t>
    </dgm:pt>
    <dgm:pt modelId="{FAFBFC19-BF22-814C-8B5F-7C7ED7930D84}">
      <dgm:prSet/>
      <dgm:spPr/>
      <dgm:t>
        <a:bodyPr/>
        <a:lstStyle/>
        <a:p>
          <a:r>
            <a:rPr lang="en-US"/>
            <a:t>PROMOTIONAL DATA </a:t>
          </a:r>
        </a:p>
      </dgm:t>
    </dgm:pt>
    <dgm:pt modelId="{C6BEF0DF-4405-124C-81AF-9E1D736CEF16}" type="parTrans" cxnId="{5F3F39FB-4D95-405D-BD4F-475EED2EDB8D}">
      <dgm:prSet/>
      <dgm:spPr/>
      <dgm:t>
        <a:bodyPr/>
        <a:lstStyle/>
        <a:p>
          <a:endParaRPr lang="en-US"/>
        </a:p>
      </dgm:t>
    </dgm:pt>
    <dgm:pt modelId="{E951DA83-B909-274C-9753-299D182973F6}" type="sibTrans" cxnId="{5F3F39FB-4D95-405D-BD4F-475EED2EDB8D}">
      <dgm:prSet/>
      <dgm:spPr/>
      <dgm:t>
        <a:bodyPr/>
        <a:lstStyle/>
        <a:p>
          <a:endParaRPr lang="en-US"/>
        </a:p>
      </dgm:t>
    </dgm:pt>
    <dgm:pt modelId="{B9E450F6-B938-4368-9740-F3016FC27C53}" type="pres">
      <dgm:prSet presAssocID="{1385E497-4608-43DD-A3F2-C010E35A15EC}" presName="linear" presStyleCnt="0">
        <dgm:presLayoutVars>
          <dgm:animLvl val="lvl"/>
          <dgm:resizeHandles val="exact"/>
        </dgm:presLayoutVars>
      </dgm:prSet>
      <dgm:spPr/>
    </dgm:pt>
    <dgm:pt modelId="{E3373939-EEB7-47A8-8419-D31DBE5F530B}" type="pres">
      <dgm:prSet presAssocID="{129D435A-BC3C-41B3-A6C4-A5A75E6FEDCC}" presName="parentText" presStyleLbl="node1" presStyleIdx="0" presStyleCnt="4">
        <dgm:presLayoutVars>
          <dgm:chMax val="0"/>
          <dgm:bulletEnabled val="1"/>
        </dgm:presLayoutVars>
      </dgm:prSet>
      <dgm:spPr/>
    </dgm:pt>
    <dgm:pt modelId="{B334BB26-792B-43F4-B828-EBD258B7F460}" type="pres">
      <dgm:prSet presAssocID="{95B0E553-79A5-4905-A31D-ABCB37393CDD}" presName="spacer" presStyleCnt="0"/>
      <dgm:spPr/>
    </dgm:pt>
    <dgm:pt modelId="{3CEF0852-A92C-41BE-A430-DA105FC73C3F}" type="pres">
      <dgm:prSet presAssocID="{9E617991-6CB8-4588-A982-6BF57528B2E9}" presName="parentText" presStyleLbl="node1" presStyleIdx="1" presStyleCnt="4">
        <dgm:presLayoutVars>
          <dgm:chMax val="0"/>
          <dgm:bulletEnabled val="1"/>
        </dgm:presLayoutVars>
      </dgm:prSet>
      <dgm:spPr/>
    </dgm:pt>
    <dgm:pt modelId="{07775A8E-7DBF-468A-818B-4A16251CC97E}" type="pres">
      <dgm:prSet presAssocID="{799D49BD-91E0-4E4A-8F39-7D552F35A956}" presName="spacer" presStyleCnt="0"/>
      <dgm:spPr/>
    </dgm:pt>
    <dgm:pt modelId="{140650F5-47B9-423E-81BC-28B9FBD048B8}" type="pres">
      <dgm:prSet presAssocID="{0F2EBAEE-250F-49CC-8515-9E9F0A9E27C0}" presName="parentText" presStyleLbl="node1" presStyleIdx="2" presStyleCnt="4">
        <dgm:presLayoutVars>
          <dgm:chMax val="0"/>
          <dgm:bulletEnabled val="1"/>
        </dgm:presLayoutVars>
      </dgm:prSet>
      <dgm:spPr/>
    </dgm:pt>
    <dgm:pt modelId="{86E92FF2-D2C1-E049-85BA-BD08D647A539}" type="pres">
      <dgm:prSet presAssocID="{2C77B57A-8752-4B1D-9ACC-211D722E208C}" presName="spacer" presStyleCnt="0"/>
      <dgm:spPr/>
    </dgm:pt>
    <dgm:pt modelId="{A477B30C-B883-8E45-B9E7-67A3CC722B4D}" type="pres">
      <dgm:prSet presAssocID="{FAFBFC19-BF22-814C-8B5F-7C7ED7930D84}" presName="parentText" presStyleLbl="node1" presStyleIdx="3" presStyleCnt="4">
        <dgm:presLayoutVars>
          <dgm:chMax val="0"/>
          <dgm:bulletEnabled val="1"/>
        </dgm:presLayoutVars>
      </dgm:prSet>
      <dgm:spPr/>
    </dgm:pt>
  </dgm:ptLst>
  <dgm:cxnLst>
    <dgm:cxn modelId="{0F577023-B705-41FC-AC74-123184698D82}" srcId="{1385E497-4608-43DD-A3F2-C010E35A15EC}" destId="{129D435A-BC3C-41B3-A6C4-A5A75E6FEDCC}" srcOrd="0" destOrd="0" parTransId="{8B2D2DBB-0483-4C98-8A9E-20D31AC16FC7}" sibTransId="{95B0E553-79A5-4905-A31D-ABCB37393CDD}"/>
    <dgm:cxn modelId="{42C08A67-D97E-4646-9B30-FA53EC43C9F1}" type="presOf" srcId="{FAFBFC19-BF22-814C-8B5F-7C7ED7930D84}" destId="{A477B30C-B883-8E45-B9E7-67A3CC722B4D}" srcOrd="0" destOrd="0" presId="urn:microsoft.com/office/officeart/2005/8/layout/vList2"/>
    <dgm:cxn modelId="{F7725378-9B44-49ED-A583-6D0BB03FB8B9}" type="presOf" srcId="{129D435A-BC3C-41B3-A6C4-A5A75E6FEDCC}" destId="{E3373939-EEB7-47A8-8419-D31DBE5F530B}" srcOrd="0" destOrd="0" presId="urn:microsoft.com/office/officeart/2005/8/layout/vList2"/>
    <dgm:cxn modelId="{5FBCCF79-0383-46F8-8AF7-085A1985EDB9}" type="presOf" srcId="{1385E497-4608-43DD-A3F2-C010E35A15EC}" destId="{B9E450F6-B938-4368-9740-F3016FC27C53}" srcOrd="0" destOrd="0" presId="urn:microsoft.com/office/officeart/2005/8/layout/vList2"/>
    <dgm:cxn modelId="{59552E7C-B20E-4F4E-AEC2-6E101B00ABF5}" srcId="{1385E497-4608-43DD-A3F2-C010E35A15EC}" destId="{9E617991-6CB8-4588-A982-6BF57528B2E9}" srcOrd="1" destOrd="0" parTransId="{74386CC3-8571-4BD4-A2AA-E03E48679C69}" sibTransId="{799D49BD-91E0-4E4A-8F39-7D552F35A956}"/>
    <dgm:cxn modelId="{3DEBD17C-41C0-4F90-BBC5-2EF0D0E524DD}" type="presOf" srcId="{0F2EBAEE-250F-49CC-8515-9E9F0A9E27C0}" destId="{140650F5-47B9-423E-81BC-28B9FBD048B8}" srcOrd="0" destOrd="0" presId="urn:microsoft.com/office/officeart/2005/8/layout/vList2"/>
    <dgm:cxn modelId="{3A1F9FBA-29E9-45FA-BE0B-0BAB792864B4}" type="presOf" srcId="{9E617991-6CB8-4588-A982-6BF57528B2E9}" destId="{3CEF0852-A92C-41BE-A430-DA105FC73C3F}" srcOrd="0" destOrd="0" presId="urn:microsoft.com/office/officeart/2005/8/layout/vList2"/>
    <dgm:cxn modelId="{71DA25E8-5667-4C1D-B91A-BF83CDAC55BB}" srcId="{1385E497-4608-43DD-A3F2-C010E35A15EC}" destId="{0F2EBAEE-250F-49CC-8515-9E9F0A9E27C0}" srcOrd="2" destOrd="0" parTransId="{1AECDC7F-0ABA-4E1D-993F-DFAEAD3FBFBF}" sibTransId="{2C77B57A-8752-4B1D-9ACC-211D722E208C}"/>
    <dgm:cxn modelId="{5F3F39FB-4D95-405D-BD4F-475EED2EDB8D}" srcId="{1385E497-4608-43DD-A3F2-C010E35A15EC}" destId="{FAFBFC19-BF22-814C-8B5F-7C7ED7930D84}" srcOrd="3" destOrd="0" parTransId="{C6BEF0DF-4405-124C-81AF-9E1D736CEF16}" sibTransId="{E951DA83-B909-274C-9753-299D182973F6}"/>
    <dgm:cxn modelId="{3FD0A5E3-B94D-4CA6-B1BF-1A2BB55D0D90}" type="presParOf" srcId="{B9E450F6-B938-4368-9740-F3016FC27C53}" destId="{E3373939-EEB7-47A8-8419-D31DBE5F530B}" srcOrd="0" destOrd="0" presId="urn:microsoft.com/office/officeart/2005/8/layout/vList2"/>
    <dgm:cxn modelId="{A7AC3FDD-103E-4AB1-8C30-474D790AF314}" type="presParOf" srcId="{B9E450F6-B938-4368-9740-F3016FC27C53}" destId="{B334BB26-792B-43F4-B828-EBD258B7F460}" srcOrd="1" destOrd="0" presId="urn:microsoft.com/office/officeart/2005/8/layout/vList2"/>
    <dgm:cxn modelId="{6893E854-CD96-461C-A7AE-DE6D27D7307F}" type="presParOf" srcId="{B9E450F6-B938-4368-9740-F3016FC27C53}" destId="{3CEF0852-A92C-41BE-A430-DA105FC73C3F}" srcOrd="2" destOrd="0" presId="urn:microsoft.com/office/officeart/2005/8/layout/vList2"/>
    <dgm:cxn modelId="{06835FFD-F54B-44F1-8BD6-A8C8B2792999}" type="presParOf" srcId="{B9E450F6-B938-4368-9740-F3016FC27C53}" destId="{07775A8E-7DBF-468A-818B-4A16251CC97E}" srcOrd="3" destOrd="0" presId="urn:microsoft.com/office/officeart/2005/8/layout/vList2"/>
    <dgm:cxn modelId="{3342CF23-C6BD-47B1-876B-28F15FDD6920}" type="presParOf" srcId="{B9E450F6-B938-4368-9740-F3016FC27C53}" destId="{140650F5-47B9-423E-81BC-28B9FBD048B8}" srcOrd="4" destOrd="0" presId="urn:microsoft.com/office/officeart/2005/8/layout/vList2"/>
    <dgm:cxn modelId="{275BCA91-6DC4-4AE1-A9CA-92C7722DFE3F}" type="presParOf" srcId="{B9E450F6-B938-4368-9740-F3016FC27C53}" destId="{86E92FF2-D2C1-E049-85BA-BD08D647A539}" srcOrd="5" destOrd="0" presId="urn:microsoft.com/office/officeart/2005/8/layout/vList2"/>
    <dgm:cxn modelId="{500D3952-2086-41F0-A7CC-930F0A00ABDF}" type="presParOf" srcId="{B9E450F6-B938-4368-9740-F3016FC27C53}" destId="{A477B30C-B883-8E45-B9E7-67A3CC722B4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C15094-2E23-4DF1-B07A-DE312A70DB3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297EA15-8BF2-4489-B6E5-25BBA0C88F3A}">
      <dgm:prSet/>
      <dgm:spPr/>
      <dgm:t>
        <a:bodyPr/>
        <a:lstStyle/>
        <a:p>
          <a:r>
            <a:rPr lang="en-US"/>
            <a:t>Formatted and Derived Variables</a:t>
          </a:r>
        </a:p>
      </dgm:t>
    </dgm:pt>
    <dgm:pt modelId="{8AD58EE1-706C-46A1-A9A2-79BC6D7F83BA}" type="parTrans" cxnId="{E8B00FEC-6F3C-48E2-BE14-2F3E233ED357}">
      <dgm:prSet/>
      <dgm:spPr/>
      <dgm:t>
        <a:bodyPr/>
        <a:lstStyle/>
        <a:p>
          <a:endParaRPr lang="en-US"/>
        </a:p>
      </dgm:t>
    </dgm:pt>
    <dgm:pt modelId="{B2F0A9DE-273C-4F77-8A47-3A419EE6CE1B}" type="sibTrans" cxnId="{E8B00FEC-6F3C-48E2-BE14-2F3E233ED357}">
      <dgm:prSet/>
      <dgm:spPr/>
      <dgm:t>
        <a:bodyPr/>
        <a:lstStyle/>
        <a:p>
          <a:endParaRPr lang="en-US"/>
        </a:p>
      </dgm:t>
    </dgm:pt>
    <dgm:pt modelId="{0F84190F-8322-4D15-918A-4F1EC1B3F6E9}">
      <dgm:prSet/>
      <dgm:spPr/>
      <dgm:t>
        <a:bodyPr/>
        <a:lstStyle/>
        <a:p>
          <a:r>
            <a:rPr lang="en-US"/>
            <a:t>Merged FLO and MIA, Dropped MON</a:t>
          </a:r>
        </a:p>
      </dgm:t>
    </dgm:pt>
    <dgm:pt modelId="{FA03C78C-32FC-4125-9253-A605C6F0C5C0}" type="parTrans" cxnId="{572D968D-AA53-4EE9-946D-12A88FC469B9}">
      <dgm:prSet/>
      <dgm:spPr/>
      <dgm:t>
        <a:bodyPr/>
        <a:lstStyle/>
        <a:p>
          <a:endParaRPr lang="en-US"/>
        </a:p>
      </dgm:t>
    </dgm:pt>
    <dgm:pt modelId="{F74738FD-91F3-4ECE-912C-9AF7E514482D}" type="sibTrans" cxnId="{572D968D-AA53-4EE9-946D-12A88FC469B9}">
      <dgm:prSet/>
      <dgm:spPr/>
      <dgm:t>
        <a:bodyPr/>
        <a:lstStyle/>
        <a:p>
          <a:endParaRPr lang="en-US"/>
        </a:p>
      </dgm:t>
    </dgm:pt>
    <dgm:pt modelId="{0ED66542-5EB3-4D57-B3CB-CF68C67F008F}">
      <dgm:prSet/>
      <dgm:spPr/>
      <dgm:t>
        <a:bodyPr/>
        <a:lstStyle/>
        <a:p>
          <a:r>
            <a:rPr lang="en-US"/>
            <a:t>Missing Data</a:t>
          </a:r>
        </a:p>
      </dgm:t>
    </dgm:pt>
    <dgm:pt modelId="{AA9464F1-E016-4C54-A585-6E98CC41706C}" type="parTrans" cxnId="{52636CCE-6E9C-4FCE-A854-03695098F54A}">
      <dgm:prSet/>
      <dgm:spPr/>
      <dgm:t>
        <a:bodyPr/>
        <a:lstStyle/>
        <a:p>
          <a:endParaRPr lang="en-US"/>
        </a:p>
      </dgm:t>
    </dgm:pt>
    <dgm:pt modelId="{433E009E-8A7A-49EF-BB09-D624A5B73A5F}" type="sibTrans" cxnId="{52636CCE-6E9C-4FCE-A854-03695098F54A}">
      <dgm:prSet/>
      <dgm:spPr/>
      <dgm:t>
        <a:bodyPr/>
        <a:lstStyle/>
        <a:p>
          <a:endParaRPr lang="en-US"/>
        </a:p>
      </dgm:t>
    </dgm:pt>
    <dgm:pt modelId="{A22EFB1E-FA4A-4D80-B85B-53B26499CCE6}">
      <dgm:prSet/>
      <dgm:spPr/>
      <dgm:t>
        <a:bodyPr/>
        <a:lstStyle/>
        <a:p>
          <a:r>
            <a:rPr lang="en-US"/>
            <a:t>Removed Games</a:t>
          </a:r>
        </a:p>
      </dgm:t>
    </dgm:pt>
    <dgm:pt modelId="{C20F6129-7388-4F79-9E51-3C3321299892}" type="parTrans" cxnId="{874EDCEE-B020-4A91-96F0-07B5E6B56BE2}">
      <dgm:prSet/>
      <dgm:spPr/>
      <dgm:t>
        <a:bodyPr/>
        <a:lstStyle/>
        <a:p>
          <a:endParaRPr lang="en-US"/>
        </a:p>
      </dgm:t>
    </dgm:pt>
    <dgm:pt modelId="{DF7EEF37-3E8D-4E61-A3F3-828056F61E26}" type="sibTrans" cxnId="{874EDCEE-B020-4A91-96F0-07B5E6B56BE2}">
      <dgm:prSet/>
      <dgm:spPr/>
      <dgm:t>
        <a:bodyPr/>
        <a:lstStyle/>
        <a:p>
          <a:endParaRPr lang="en-US"/>
        </a:p>
      </dgm:t>
    </dgm:pt>
    <dgm:pt modelId="{6AC651E2-B791-4209-9A72-704206D16F22}">
      <dgm:prSet/>
      <dgm:spPr/>
      <dgm:t>
        <a:bodyPr/>
        <a:lstStyle/>
        <a:p>
          <a:endParaRPr lang="en-US"/>
        </a:p>
      </dgm:t>
    </dgm:pt>
    <dgm:pt modelId="{BB108211-6E83-41A5-80AA-5679D9AFD754}" type="parTrans" cxnId="{262AF187-10EC-4DC3-9939-BAAF81F0D98D}">
      <dgm:prSet/>
      <dgm:spPr/>
      <dgm:t>
        <a:bodyPr/>
        <a:lstStyle/>
        <a:p>
          <a:endParaRPr lang="en-US"/>
        </a:p>
      </dgm:t>
    </dgm:pt>
    <dgm:pt modelId="{3EEA1270-0DA1-4955-8596-46DFF74369E4}" type="sibTrans" cxnId="{262AF187-10EC-4DC3-9939-BAAF81F0D98D}">
      <dgm:prSet/>
      <dgm:spPr/>
      <dgm:t>
        <a:bodyPr/>
        <a:lstStyle/>
        <a:p>
          <a:endParaRPr lang="en-US"/>
        </a:p>
      </dgm:t>
    </dgm:pt>
    <dgm:pt modelId="{6AFEA374-DD80-42B9-9969-2FED968DBBD0}" type="pres">
      <dgm:prSet presAssocID="{2BC15094-2E23-4DF1-B07A-DE312A70DB3F}" presName="linear" presStyleCnt="0">
        <dgm:presLayoutVars>
          <dgm:animLvl val="lvl"/>
          <dgm:resizeHandles val="exact"/>
        </dgm:presLayoutVars>
      </dgm:prSet>
      <dgm:spPr/>
    </dgm:pt>
    <dgm:pt modelId="{7F808ED3-426B-46AC-9420-DAC02675095F}" type="pres">
      <dgm:prSet presAssocID="{D297EA15-8BF2-4489-B6E5-25BBA0C88F3A}" presName="parentText" presStyleLbl="node1" presStyleIdx="0" presStyleCnt="4">
        <dgm:presLayoutVars>
          <dgm:chMax val="0"/>
          <dgm:bulletEnabled val="1"/>
        </dgm:presLayoutVars>
      </dgm:prSet>
      <dgm:spPr/>
    </dgm:pt>
    <dgm:pt modelId="{C3FA378A-5B58-4DCC-B61E-6F4DB9F67C6A}" type="pres">
      <dgm:prSet presAssocID="{B2F0A9DE-273C-4F77-8A47-3A419EE6CE1B}" presName="spacer" presStyleCnt="0"/>
      <dgm:spPr/>
    </dgm:pt>
    <dgm:pt modelId="{5E3D5BCF-D395-4CB0-8D6E-E1940589BCF9}" type="pres">
      <dgm:prSet presAssocID="{0F84190F-8322-4D15-918A-4F1EC1B3F6E9}" presName="parentText" presStyleLbl="node1" presStyleIdx="1" presStyleCnt="4">
        <dgm:presLayoutVars>
          <dgm:chMax val="0"/>
          <dgm:bulletEnabled val="1"/>
        </dgm:presLayoutVars>
      </dgm:prSet>
      <dgm:spPr/>
    </dgm:pt>
    <dgm:pt modelId="{B94C8889-BADF-4875-BAA9-B5B7D8360AB0}" type="pres">
      <dgm:prSet presAssocID="{F74738FD-91F3-4ECE-912C-9AF7E514482D}" presName="spacer" presStyleCnt="0"/>
      <dgm:spPr/>
    </dgm:pt>
    <dgm:pt modelId="{89D7A1D4-EC4E-42EF-B94F-77732F4C6719}" type="pres">
      <dgm:prSet presAssocID="{0ED66542-5EB3-4D57-B3CB-CF68C67F008F}" presName="parentText" presStyleLbl="node1" presStyleIdx="2" presStyleCnt="4">
        <dgm:presLayoutVars>
          <dgm:chMax val="0"/>
          <dgm:bulletEnabled val="1"/>
        </dgm:presLayoutVars>
      </dgm:prSet>
      <dgm:spPr/>
    </dgm:pt>
    <dgm:pt modelId="{3DB6AF4C-198C-473E-8153-689B8047A4CF}" type="pres">
      <dgm:prSet presAssocID="{433E009E-8A7A-49EF-BB09-D624A5B73A5F}" presName="spacer" presStyleCnt="0"/>
      <dgm:spPr/>
    </dgm:pt>
    <dgm:pt modelId="{5B243A38-7B2D-414C-936B-922C0C88C96A}" type="pres">
      <dgm:prSet presAssocID="{A22EFB1E-FA4A-4D80-B85B-53B26499CCE6}" presName="parentText" presStyleLbl="node1" presStyleIdx="3" presStyleCnt="4">
        <dgm:presLayoutVars>
          <dgm:chMax val="0"/>
          <dgm:bulletEnabled val="1"/>
        </dgm:presLayoutVars>
      </dgm:prSet>
      <dgm:spPr/>
    </dgm:pt>
    <dgm:pt modelId="{4283855D-D0EC-472B-9EBF-1C9A308B3C17}" type="pres">
      <dgm:prSet presAssocID="{A22EFB1E-FA4A-4D80-B85B-53B26499CCE6}" presName="childText" presStyleLbl="revTx" presStyleIdx="0" presStyleCnt="1">
        <dgm:presLayoutVars>
          <dgm:bulletEnabled val="1"/>
        </dgm:presLayoutVars>
      </dgm:prSet>
      <dgm:spPr/>
    </dgm:pt>
  </dgm:ptLst>
  <dgm:cxnLst>
    <dgm:cxn modelId="{F3217610-6294-49A6-BC8C-254D815E0662}" type="presOf" srcId="{D297EA15-8BF2-4489-B6E5-25BBA0C88F3A}" destId="{7F808ED3-426B-46AC-9420-DAC02675095F}" srcOrd="0" destOrd="0" presId="urn:microsoft.com/office/officeart/2005/8/layout/vList2"/>
    <dgm:cxn modelId="{3764DE7F-A28C-4352-8BCF-5449D2D1AFBE}" type="presOf" srcId="{6AC651E2-B791-4209-9A72-704206D16F22}" destId="{4283855D-D0EC-472B-9EBF-1C9A308B3C17}" srcOrd="0" destOrd="0" presId="urn:microsoft.com/office/officeart/2005/8/layout/vList2"/>
    <dgm:cxn modelId="{262AF187-10EC-4DC3-9939-BAAF81F0D98D}" srcId="{A22EFB1E-FA4A-4D80-B85B-53B26499CCE6}" destId="{6AC651E2-B791-4209-9A72-704206D16F22}" srcOrd="0" destOrd="0" parTransId="{BB108211-6E83-41A5-80AA-5679D9AFD754}" sibTransId="{3EEA1270-0DA1-4955-8596-46DFF74369E4}"/>
    <dgm:cxn modelId="{0F4B4C89-0F0D-4A19-AB22-BEA8353FFC58}" type="presOf" srcId="{A22EFB1E-FA4A-4D80-B85B-53B26499CCE6}" destId="{5B243A38-7B2D-414C-936B-922C0C88C96A}" srcOrd="0" destOrd="0" presId="urn:microsoft.com/office/officeart/2005/8/layout/vList2"/>
    <dgm:cxn modelId="{572D968D-AA53-4EE9-946D-12A88FC469B9}" srcId="{2BC15094-2E23-4DF1-B07A-DE312A70DB3F}" destId="{0F84190F-8322-4D15-918A-4F1EC1B3F6E9}" srcOrd="1" destOrd="0" parTransId="{FA03C78C-32FC-4125-9253-A605C6F0C5C0}" sibTransId="{F74738FD-91F3-4ECE-912C-9AF7E514482D}"/>
    <dgm:cxn modelId="{3C01028F-60A2-4EA2-952C-E01AE45AC793}" type="presOf" srcId="{0F84190F-8322-4D15-918A-4F1EC1B3F6E9}" destId="{5E3D5BCF-D395-4CB0-8D6E-E1940589BCF9}" srcOrd="0" destOrd="0" presId="urn:microsoft.com/office/officeart/2005/8/layout/vList2"/>
    <dgm:cxn modelId="{52636CCE-6E9C-4FCE-A854-03695098F54A}" srcId="{2BC15094-2E23-4DF1-B07A-DE312A70DB3F}" destId="{0ED66542-5EB3-4D57-B3CB-CF68C67F008F}" srcOrd="2" destOrd="0" parTransId="{AA9464F1-E016-4C54-A585-6E98CC41706C}" sibTransId="{433E009E-8A7A-49EF-BB09-D624A5B73A5F}"/>
    <dgm:cxn modelId="{E8B00FEC-6F3C-48E2-BE14-2F3E233ED357}" srcId="{2BC15094-2E23-4DF1-B07A-DE312A70DB3F}" destId="{D297EA15-8BF2-4489-B6E5-25BBA0C88F3A}" srcOrd="0" destOrd="0" parTransId="{8AD58EE1-706C-46A1-A9A2-79BC6D7F83BA}" sibTransId="{B2F0A9DE-273C-4F77-8A47-3A419EE6CE1B}"/>
    <dgm:cxn modelId="{874EDCEE-B020-4A91-96F0-07B5E6B56BE2}" srcId="{2BC15094-2E23-4DF1-B07A-DE312A70DB3F}" destId="{A22EFB1E-FA4A-4D80-B85B-53B26499CCE6}" srcOrd="3" destOrd="0" parTransId="{C20F6129-7388-4F79-9E51-3C3321299892}" sibTransId="{DF7EEF37-3E8D-4E61-A3F3-828056F61E26}"/>
    <dgm:cxn modelId="{ED44D0EF-6A71-4667-8B70-FC9A522B84BA}" type="presOf" srcId="{0ED66542-5EB3-4D57-B3CB-CF68C67F008F}" destId="{89D7A1D4-EC4E-42EF-B94F-77732F4C6719}" srcOrd="0" destOrd="0" presId="urn:microsoft.com/office/officeart/2005/8/layout/vList2"/>
    <dgm:cxn modelId="{994642F2-D147-4C0B-B374-58538ACE63FB}" type="presOf" srcId="{2BC15094-2E23-4DF1-B07A-DE312A70DB3F}" destId="{6AFEA374-DD80-42B9-9969-2FED968DBBD0}" srcOrd="0" destOrd="0" presId="urn:microsoft.com/office/officeart/2005/8/layout/vList2"/>
    <dgm:cxn modelId="{6D3CC77C-A425-4336-AE06-4E13D44AA5A2}" type="presParOf" srcId="{6AFEA374-DD80-42B9-9969-2FED968DBBD0}" destId="{7F808ED3-426B-46AC-9420-DAC02675095F}" srcOrd="0" destOrd="0" presId="urn:microsoft.com/office/officeart/2005/8/layout/vList2"/>
    <dgm:cxn modelId="{F28576B5-26A4-49CA-ADC0-E9248F7498D5}" type="presParOf" srcId="{6AFEA374-DD80-42B9-9969-2FED968DBBD0}" destId="{C3FA378A-5B58-4DCC-B61E-6F4DB9F67C6A}" srcOrd="1" destOrd="0" presId="urn:microsoft.com/office/officeart/2005/8/layout/vList2"/>
    <dgm:cxn modelId="{B37E4D89-4A9C-4650-85C1-60D9FBD7D7C3}" type="presParOf" srcId="{6AFEA374-DD80-42B9-9969-2FED968DBBD0}" destId="{5E3D5BCF-D395-4CB0-8D6E-E1940589BCF9}" srcOrd="2" destOrd="0" presId="urn:microsoft.com/office/officeart/2005/8/layout/vList2"/>
    <dgm:cxn modelId="{C213B53C-73C9-44D8-BAC4-30099F226549}" type="presParOf" srcId="{6AFEA374-DD80-42B9-9969-2FED968DBBD0}" destId="{B94C8889-BADF-4875-BAA9-B5B7D8360AB0}" srcOrd="3" destOrd="0" presId="urn:microsoft.com/office/officeart/2005/8/layout/vList2"/>
    <dgm:cxn modelId="{FB8DC5E4-0737-42EB-A98E-C70A23B50011}" type="presParOf" srcId="{6AFEA374-DD80-42B9-9969-2FED968DBBD0}" destId="{89D7A1D4-EC4E-42EF-B94F-77732F4C6719}" srcOrd="4" destOrd="0" presId="urn:microsoft.com/office/officeart/2005/8/layout/vList2"/>
    <dgm:cxn modelId="{9C201F56-2B20-4B51-A1F9-8AC68EF5BFF2}" type="presParOf" srcId="{6AFEA374-DD80-42B9-9969-2FED968DBBD0}" destId="{3DB6AF4C-198C-473E-8153-689B8047A4CF}" srcOrd="5" destOrd="0" presId="urn:microsoft.com/office/officeart/2005/8/layout/vList2"/>
    <dgm:cxn modelId="{77BE4D9F-7E10-4DA6-BE1A-3C2983C4BB34}" type="presParOf" srcId="{6AFEA374-DD80-42B9-9969-2FED968DBBD0}" destId="{5B243A38-7B2D-414C-936B-922C0C88C96A}" srcOrd="6" destOrd="0" presId="urn:microsoft.com/office/officeart/2005/8/layout/vList2"/>
    <dgm:cxn modelId="{4CCE9AE8-3DC4-45F0-B70D-F972F51CD18A}" type="presParOf" srcId="{6AFEA374-DD80-42B9-9969-2FED968DBBD0}" destId="{4283855D-D0EC-472B-9EBF-1C9A308B3C1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85E497-4608-43DD-A3F2-C010E35A15E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129D435A-BC3C-41B3-A6C4-A5A75E6FEDCC}">
      <dgm:prSet phldr="0"/>
      <dgm:spPr/>
      <dgm:t>
        <a:bodyPr/>
        <a:lstStyle/>
        <a:p>
          <a:pPr rtl="0">
            <a:defRPr cap="all"/>
          </a:pPr>
          <a:r>
            <a:rPr lang="en-US">
              <a:latin typeface="Calibri Light" panose="020F0302020204030204"/>
            </a:rPr>
            <a:t>Game Number</a:t>
          </a:r>
          <a:endParaRPr lang="en-US"/>
        </a:p>
      </dgm:t>
    </dgm:pt>
    <dgm:pt modelId="{8B2D2DBB-0483-4C98-8A9E-20D31AC16FC7}" type="parTrans" cxnId="{0F577023-B705-41FC-AC74-123184698D82}">
      <dgm:prSet/>
      <dgm:spPr/>
      <dgm:t>
        <a:bodyPr/>
        <a:lstStyle/>
        <a:p>
          <a:endParaRPr lang="en-US"/>
        </a:p>
      </dgm:t>
    </dgm:pt>
    <dgm:pt modelId="{95B0E553-79A5-4905-A31D-ABCB37393CDD}" type="sibTrans" cxnId="{0F577023-B705-41FC-AC74-123184698D82}">
      <dgm:prSet/>
      <dgm:spPr/>
      <dgm:t>
        <a:bodyPr/>
        <a:lstStyle/>
        <a:p>
          <a:endParaRPr lang="en-US"/>
        </a:p>
      </dgm:t>
    </dgm:pt>
    <dgm:pt modelId="{0F2EBAEE-250F-49CC-8515-9E9F0A9E27C0}">
      <dgm:prSet/>
      <dgm:spPr/>
      <dgm:t>
        <a:bodyPr/>
        <a:lstStyle/>
        <a:p>
          <a:pPr>
            <a:lnSpc>
              <a:spcPct val="100000"/>
            </a:lnSpc>
            <a:defRPr cap="all"/>
          </a:pPr>
          <a:r>
            <a:rPr lang="en-US">
              <a:latin typeface="Calibri Light" panose="020F0302020204030204"/>
            </a:rPr>
            <a:t>Month</a:t>
          </a:r>
          <a:endParaRPr lang="en-US"/>
        </a:p>
      </dgm:t>
    </dgm:pt>
    <dgm:pt modelId="{1AECDC7F-0ABA-4E1D-993F-DFAEAD3FBFBF}" type="parTrans" cxnId="{71DA25E8-5667-4C1D-B91A-BF83CDAC55BB}">
      <dgm:prSet/>
      <dgm:spPr/>
      <dgm:t>
        <a:bodyPr/>
        <a:lstStyle/>
        <a:p>
          <a:endParaRPr lang="en-US"/>
        </a:p>
      </dgm:t>
    </dgm:pt>
    <dgm:pt modelId="{2C77B57A-8752-4B1D-9ACC-211D722E208C}" type="sibTrans" cxnId="{71DA25E8-5667-4C1D-B91A-BF83CDAC55BB}">
      <dgm:prSet/>
      <dgm:spPr/>
      <dgm:t>
        <a:bodyPr/>
        <a:lstStyle/>
        <a:p>
          <a:endParaRPr lang="en-US"/>
        </a:p>
      </dgm:t>
    </dgm:pt>
    <dgm:pt modelId="{FAFBFC19-BF22-814C-8B5F-7C7ED7930D84}">
      <dgm:prSet phldr="0"/>
      <dgm:spPr/>
      <dgm:t>
        <a:bodyPr/>
        <a:lstStyle/>
        <a:p>
          <a:pPr rtl="0"/>
          <a:r>
            <a:rPr lang="en-US">
              <a:latin typeface="Calibri Light" panose="020F0302020204030204"/>
            </a:rPr>
            <a:t>YEAR</a:t>
          </a:r>
          <a:endParaRPr lang="en-US"/>
        </a:p>
      </dgm:t>
    </dgm:pt>
    <dgm:pt modelId="{C6BEF0DF-4405-124C-81AF-9E1D736CEF16}" type="parTrans" cxnId="{5F3F39FB-4D95-405D-BD4F-475EED2EDB8D}">
      <dgm:prSet/>
      <dgm:spPr/>
      <dgm:t>
        <a:bodyPr/>
        <a:lstStyle/>
        <a:p>
          <a:endParaRPr lang="en-US"/>
        </a:p>
      </dgm:t>
    </dgm:pt>
    <dgm:pt modelId="{E951DA83-B909-274C-9753-299D182973F6}" type="sibTrans" cxnId="{5F3F39FB-4D95-405D-BD4F-475EED2EDB8D}">
      <dgm:prSet/>
      <dgm:spPr/>
      <dgm:t>
        <a:bodyPr/>
        <a:lstStyle/>
        <a:p>
          <a:endParaRPr lang="en-US"/>
        </a:p>
      </dgm:t>
    </dgm:pt>
    <dgm:pt modelId="{D9CCD27B-60CA-4F43-9D91-46FA4F781C72}" type="pres">
      <dgm:prSet presAssocID="{1385E497-4608-43DD-A3F2-C010E35A15EC}" presName="linear" presStyleCnt="0">
        <dgm:presLayoutVars>
          <dgm:animLvl val="lvl"/>
          <dgm:resizeHandles val="exact"/>
        </dgm:presLayoutVars>
      </dgm:prSet>
      <dgm:spPr/>
    </dgm:pt>
    <dgm:pt modelId="{D38713A4-F6E8-4836-90F9-8BF8E548680B}" type="pres">
      <dgm:prSet presAssocID="{129D435A-BC3C-41B3-A6C4-A5A75E6FEDCC}" presName="parentText" presStyleLbl="node1" presStyleIdx="0" presStyleCnt="3">
        <dgm:presLayoutVars>
          <dgm:chMax val="0"/>
          <dgm:bulletEnabled val="1"/>
        </dgm:presLayoutVars>
      </dgm:prSet>
      <dgm:spPr/>
    </dgm:pt>
    <dgm:pt modelId="{6ABD19A9-466A-49A1-ACC4-4D1B4DBB607B}" type="pres">
      <dgm:prSet presAssocID="{95B0E553-79A5-4905-A31D-ABCB37393CDD}" presName="spacer" presStyleCnt="0"/>
      <dgm:spPr/>
    </dgm:pt>
    <dgm:pt modelId="{4910444A-A984-49B9-BFEC-D224EF7AAC03}" type="pres">
      <dgm:prSet presAssocID="{0F2EBAEE-250F-49CC-8515-9E9F0A9E27C0}" presName="parentText" presStyleLbl="node1" presStyleIdx="1" presStyleCnt="3">
        <dgm:presLayoutVars>
          <dgm:chMax val="0"/>
          <dgm:bulletEnabled val="1"/>
        </dgm:presLayoutVars>
      </dgm:prSet>
      <dgm:spPr/>
    </dgm:pt>
    <dgm:pt modelId="{21033A0E-1959-4264-871D-AC535ED6FB71}" type="pres">
      <dgm:prSet presAssocID="{2C77B57A-8752-4B1D-9ACC-211D722E208C}" presName="spacer" presStyleCnt="0"/>
      <dgm:spPr/>
    </dgm:pt>
    <dgm:pt modelId="{C78831F5-960C-4F92-BFC9-5443E29025C7}" type="pres">
      <dgm:prSet presAssocID="{FAFBFC19-BF22-814C-8B5F-7C7ED7930D84}" presName="parentText" presStyleLbl="node1" presStyleIdx="2" presStyleCnt="3">
        <dgm:presLayoutVars>
          <dgm:chMax val="0"/>
          <dgm:bulletEnabled val="1"/>
        </dgm:presLayoutVars>
      </dgm:prSet>
      <dgm:spPr/>
    </dgm:pt>
  </dgm:ptLst>
  <dgm:cxnLst>
    <dgm:cxn modelId="{0F577023-B705-41FC-AC74-123184698D82}" srcId="{1385E497-4608-43DD-A3F2-C010E35A15EC}" destId="{129D435A-BC3C-41B3-A6C4-A5A75E6FEDCC}" srcOrd="0" destOrd="0" parTransId="{8B2D2DBB-0483-4C98-8A9E-20D31AC16FC7}" sibTransId="{95B0E553-79A5-4905-A31D-ABCB37393CDD}"/>
    <dgm:cxn modelId="{125AE991-69EA-4F31-BDC2-0DC3C48885EE}" type="presOf" srcId="{0F2EBAEE-250F-49CC-8515-9E9F0A9E27C0}" destId="{4910444A-A984-49B9-BFEC-D224EF7AAC03}" srcOrd="0" destOrd="0" presId="urn:microsoft.com/office/officeart/2005/8/layout/vList2"/>
    <dgm:cxn modelId="{5C1408AF-90B1-424F-AB69-9F5D0020791C}" type="presOf" srcId="{FAFBFC19-BF22-814C-8B5F-7C7ED7930D84}" destId="{C78831F5-960C-4F92-BFC9-5443E29025C7}" srcOrd="0" destOrd="0" presId="urn:microsoft.com/office/officeart/2005/8/layout/vList2"/>
    <dgm:cxn modelId="{D49888CF-7E28-418A-881A-D78980D73BED}" type="presOf" srcId="{1385E497-4608-43DD-A3F2-C010E35A15EC}" destId="{D9CCD27B-60CA-4F43-9D91-46FA4F781C72}" srcOrd="0" destOrd="0" presId="urn:microsoft.com/office/officeart/2005/8/layout/vList2"/>
    <dgm:cxn modelId="{969179D9-7F40-4C69-8E30-15E4546AC892}" type="presOf" srcId="{129D435A-BC3C-41B3-A6C4-A5A75E6FEDCC}" destId="{D38713A4-F6E8-4836-90F9-8BF8E548680B}" srcOrd="0" destOrd="0" presId="urn:microsoft.com/office/officeart/2005/8/layout/vList2"/>
    <dgm:cxn modelId="{71DA25E8-5667-4C1D-B91A-BF83CDAC55BB}" srcId="{1385E497-4608-43DD-A3F2-C010E35A15EC}" destId="{0F2EBAEE-250F-49CC-8515-9E9F0A9E27C0}" srcOrd="1" destOrd="0" parTransId="{1AECDC7F-0ABA-4E1D-993F-DFAEAD3FBFBF}" sibTransId="{2C77B57A-8752-4B1D-9ACC-211D722E208C}"/>
    <dgm:cxn modelId="{5F3F39FB-4D95-405D-BD4F-475EED2EDB8D}" srcId="{1385E497-4608-43DD-A3F2-C010E35A15EC}" destId="{FAFBFC19-BF22-814C-8B5F-7C7ED7930D84}" srcOrd="2" destOrd="0" parTransId="{C6BEF0DF-4405-124C-81AF-9E1D736CEF16}" sibTransId="{E951DA83-B909-274C-9753-299D182973F6}"/>
    <dgm:cxn modelId="{9CE2AB18-98CA-43E4-B6FC-1AF640852C4F}" type="presParOf" srcId="{D9CCD27B-60CA-4F43-9D91-46FA4F781C72}" destId="{D38713A4-F6E8-4836-90F9-8BF8E548680B}" srcOrd="0" destOrd="0" presId="urn:microsoft.com/office/officeart/2005/8/layout/vList2"/>
    <dgm:cxn modelId="{D103D5C3-0647-4558-818F-AF050B823931}" type="presParOf" srcId="{D9CCD27B-60CA-4F43-9D91-46FA4F781C72}" destId="{6ABD19A9-466A-49A1-ACC4-4D1B4DBB607B}" srcOrd="1" destOrd="0" presId="urn:microsoft.com/office/officeart/2005/8/layout/vList2"/>
    <dgm:cxn modelId="{6EDD8FB6-F609-46FF-BEF2-5E566D1E2945}" type="presParOf" srcId="{D9CCD27B-60CA-4F43-9D91-46FA4F781C72}" destId="{4910444A-A984-49B9-BFEC-D224EF7AAC03}" srcOrd="2" destOrd="0" presId="urn:microsoft.com/office/officeart/2005/8/layout/vList2"/>
    <dgm:cxn modelId="{B871DCC0-2089-4CBB-89B4-8B59362E9DAB}" type="presParOf" srcId="{D9CCD27B-60CA-4F43-9D91-46FA4F781C72}" destId="{21033A0E-1959-4264-871D-AC535ED6FB71}" srcOrd="3" destOrd="0" presId="urn:microsoft.com/office/officeart/2005/8/layout/vList2"/>
    <dgm:cxn modelId="{FF97BD71-DAA6-4AC3-94CE-CB1501B7BBB9}" type="presParOf" srcId="{D9CCD27B-60CA-4F43-9D91-46FA4F781C72}" destId="{C78831F5-960C-4F92-BFC9-5443E29025C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73939-EEB7-47A8-8419-D31DBE5F530B}">
      <dsp:nvSpPr>
        <dsp:cNvPr id="0" name=""/>
        <dsp:cNvSpPr/>
      </dsp:nvSpPr>
      <dsp:spPr>
        <a:xfrm>
          <a:off x="0" y="1295"/>
          <a:ext cx="6797675" cy="12951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t>Game Logs </a:t>
          </a:r>
        </a:p>
      </dsp:txBody>
      <dsp:txXfrm>
        <a:off x="63226" y="64521"/>
        <a:ext cx="6671223" cy="1168738"/>
      </dsp:txXfrm>
    </dsp:sp>
    <dsp:sp modelId="{3CEF0852-A92C-41BE-A430-DA105FC73C3F}">
      <dsp:nvSpPr>
        <dsp:cNvPr id="0" name=""/>
        <dsp:cNvSpPr/>
      </dsp:nvSpPr>
      <dsp:spPr>
        <a:xfrm>
          <a:off x="0" y="1452005"/>
          <a:ext cx="6797675" cy="129519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t>2023 Schedule</a:t>
          </a:r>
        </a:p>
      </dsp:txBody>
      <dsp:txXfrm>
        <a:off x="63226" y="1515231"/>
        <a:ext cx="6671223" cy="1168738"/>
      </dsp:txXfrm>
    </dsp:sp>
    <dsp:sp modelId="{140650F5-47B9-423E-81BC-28B9FBD048B8}">
      <dsp:nvSpPr>
        <dsp:cNvPr id="0" name=""/>
        <dsp:cNvSpPr/>
      </dsp:nvSpPr>
      <dsp:spPr>
        <a:xfrm>
          <a:off x="0" y="2902716"/>
          <a:ext cx="6797675" cy="129519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t>Max Capacity</a:t>
          </a:r>
        </a:p>
      </dsp:txBody>
      <dsp:txXfrm>
        <a:off x="63226" y="2965942"/>
        <a:ext cx="6671223" cy="1168738"/>
      </dsp:txXfrm>
    </dsp:sp>
    <dsp:sp modelId="{A477B30C-B883-8E45-B9E7-67A3CC722B4D}">
      <dsp:nvSpPr>
        <dsp:cNvPr id="0" name=""/>
        <dsp:cNvSpPr/>
      </dsp:nvSpPr>
      <dsp:spPr>
        <a:xfrm>
          <a:off x="0" y="4353426"/>
          <a:ext cx="6797675" cy="129519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PROMOTIONAL DATA </a:t>
          </a:r>
        </a:p>
      </dsp:txBody>
      <dsp:txXfrm>
        <a:off x="63226" y="4416652"/>
        <a:ext cx="6671223" cy="1168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08ED3-426B-46AC-9420-DAC02675095F}">
      <dsp:nvSpPr>
        <dsp:cNvPr id="0" name=""/>
        <dsp:cNvSpPr/>
      </dsp:nvSpPr>
      <dsp:spPr>
        <a:xfrm>
          <a:off x="0" y="826145"/>
          <a:ext cx="6797675" cy="79150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Formatted and Derived Variables</a:t>
          </a:r>
        </a:p>
      </dsp:txBody>
      <dsp:txXfrm>
        <a:off x="38638" y="864783"/>
        <a:ext cx="6720399" cy="714229"/>
      </dsp:txXfrm>
    </dsp:sp>
    <dsp:sp modelId="{5E3D5BCF-D395-4CB0-8D6E-E1940589BCF9}">
      <dsp:nvSpPr>
        <dsp:cNvPr id="0" name=""/>
        <dsp:cNvSpPr/>
      </dsp:nvSpPr>
      <dsp:spPr>
        <a:xfrm>
          <a:off x="0" y="1712690"/>
          <a:ext cx="6797675" cy="791505"/>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Merged FLO and MIA, Dropped MON</a:t>
          </a:r>
        </a:p>
      </dsp:txBody>
      <dsp:txXfrm>
        <a:off x="38638" y="1751328"/>
        <a:ext cx="6720399" cy="714229"/>
      </dsp:txXfrm>
    </dsp:sp>
    <dsp:sp modelId="{89D7A1D4-EC4E-42EF-B94F-77732F4C6719}">
      <dsp:nvSpPr>
        <dsp:cNvPr id="0" name=""/>
        <dsp:cNvSpPr/>
      </dsp:nvSpPr>
      <dsp:spPr>
        <a:xfrm>
          <a:off x="0" y="2599235"/>
          <a:ext cx="6797675" cy="791505"/>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Missing Data</a:t>
          </a:r>
        </a:p>
      </dsp:txBody>
      <dsp:txXfrm>
        <a:off x="38638" y="2637873"/>
        <a:ext cx="6720399" cy="714229"/>
      </dsp:txXfrm>
    </dsp:sp>
    <dsp:sp modelId="{5B243A38-7B2D-414C-936B-922C0C88C96A}">
      <dsp:nvSpPr>
        <dsp:cNvPr id="0" name=""/>
        <dsp:cNvSpPr/>
      </dsp:nvSpPr>
      <dsp:spPr>
        <a:xfrm>
          <a:off x="0" y="3485781"/>
          <a:ext cx="6797675" cy="791505"/>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Removed Games</a:t>
          </a:r>
        </a:p>
      </dsp:txBody>
      <dsp:txXfrm>
        <a:off x="38638" y="3524419"/>
        <a:ext cx="6720399" cy="714229"/>
      </dsp:txXfrm>
    </dsp:sp>
    <dsp:sp modelId="{4283855D-D0EC-472B-9EBF-1C9A308B3C17}">
      <dsp:nvSpPr>
        <dsp:cNvPr id="0" name=""/>
        <dsp:cNvSpPr/>
      </dsp:nvSpPr>
      <dsp:spPr>
        <a:xfrm>
          <a:off x="0" y="4277286"/>
          <a:ext cx="679767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277286"/>
        <a:ext cx="6797675" cy="546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713A4-F6E8-4836-90F9-8BF8E548680B}">
      <dsp:nvSpPr>
        <dsp:cNvPr id="0" name=""/>
        <dsp:cNvSpPr/>
      </dsp:nvSpPr>
      <dsp:spPr>
        <a:xfrm>
          <a:off x="0" y="34902"/>
          <a:ext cx="10058399" cy="1154278"/>
        </a:xfrm>
        <a:prstGeom prst="roundRect">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defRPr cap="all"/>
          </a:pPr>
          <a:r>
            <a:rPr lang="en-US" sz="4400" kern="1200">
              <a:latin typeface="Calibri Light" panose="020F0302020204030204"/>
            </a:rPr>
            <a:t>Game Number</a:t>
          </a:r>
          <a:endParaRPr lang="en-US" sz="4400" kern="1200"/>
        </a:p>
      </dsp:txBody>
      <dsp:txXfrm>
        <a:off x="56347" y="91249"/>
        <a:ext cx="9945705" cy="1041584"/>
      </dsp:txXfrm>
    </dsp:sp>
    <dsp:sp modelId="{4910444A-A984-49B9-BFEC-D224EF7AAC03}">
      <dsp:nvSpPr>
        <dsp:cNvPr id="0" name=""/>
        <dsp:cNvSpPr/>
      </dsp:nvSpPr>
      <dsp:spPr>
        <a:xfrm>
          <a:off x="0" y="1315900"/>
          <a:ext cx="10058399" cy="1154278"/>
        </a:xfrm>
        <a:prstGeom prst="roundRect">
          <a:avLst/>
        </a:prstGeom>
        <a:solidFill>
          <a:schemeClr val="accent1">
            <a:shade val="80000"/>
            <a:hueOff val="-333179"/>
            <a:satOff val="-8101"/>
            <a:lumOff val="161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100000"/>
            </a:lnSpc>
            <a:spcBef>
              <a:spcPct val="0"/>
            </a:spcBef>
            <a:spcAft>
              <a:spcPct val="35000"/>
            </a:spcAft>
            <a:buNone/>
            <a:defRPr cap="all"/>
          </a:pPr>
          <a:r>
            <a:rPr lang="en-US" sz="4400" kern="1200">
              <a:latin typeface="Calibri Light" panose="020F0302020204030204"/>
            </a:rPr>
            <a:t>Month</a:t>
          </a:r>
          <a:endParaRPr lang="en-US" sz="4400" kern="1200"/>
        </a:p>
      </dsp:txBody>
      <dsp:txXfrm>
        <a:off x="56347" y="1372247"/>
        <a:ext cx="9945705" cy="1041584"/>
      </dsp:txXfrm>
    </dsp:sp>
    <dsp:sp modelId="{C78831F5-960C-4F92-BFC9-5443E29025C7}">
      <dsp:nvSpPr>
        <dsp:cNvPr id="0" name=""/>
        <dsp:cNvSpPr/>
      </dsp:nvSpPr>
      <dsp:spPr>
        <a:xfrm>
          <a:off x="0" y="2596899"/>
          <a:ext cx="10058399" cy="1154278"/>
        </a:xfrm>
        <a:prstGeom prst="roundRect">
          <a:avLst/>
        </a:prstGeom>
        <a:solidFill>
          <a:schemeClr val="accent1">
            <a:shade val="80000"/>
            <a:hueOff val="-666357"/>
            <a:satOff val="-16201"/>
            <a:lumOff val="322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a:latin typeface="Calibri Light" panose="020F0302020204030204"/>
            </a:rPr>
            <a:t>YEAR</a:t>
          </a:r>
          <a:endParaRPr lang="en-US" sz="4400" kern="1200"/>
        </a:p>
      </dsp:txBody>
      <dsp:txXfrm>
        <a:off x="56347" y="2653246"/>
        <a:ext cx="9945705" cy="10415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9644A-44A7-8C4F-90F3-20FE08A3C6B3}" type="datetimeFigureOut">
              <a:rPr lang="en-US" smtClean="0"/>
              <a:t>24-May-23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6F389-FC02-6144-B613-1F2A472C8C4A}" type="slidenum">
              <a:rPr lang="en-US" smtClean="0"/>
              <a:t>‹#›</a:t>
            </a:fld>
            <a:endParaRPr lang="en-US"/>
          </a:p>
        </p:txBody>
      </p:sp>
    </p:spTree>
    <p:extLst>
      <p:ext uri="{BB962C8B-B14F-4D97-AF65-F5344CB8AC3E}">
        <p14:creationId xmlns:p14="http://schemas.microsoft.com/office/powerpoint/2010/main" val="119156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 to introduce team. Everyone will introduce themselves.</a:t>
            </a:r>
          </a:p>
        </p:txBody>
      </p:sp>
      <p:sp>
        <p:nvSpPr>
          <p:cNvPr id="4" name="Slide Number Placeholder 3"/>
          <p:cNvSpPr>
            <a:spLocks noGrp="1"/>
          </p:cNvSpPr>
          <p:nvPr>
            <p:ph type="sldNum" sz="quarter" idx="5"/>
          </p:nvPr>
        </p:nvSpPr>
        <p:spPr/>
        <p:txBody>
          <a:bodyPr/>
          <a:lstStyle/>
          <a:p>
            <a:fld id="{B536F389-FC02-6144-B613-1F2A472C8C4A}" type="slidenum">
              <a:rPr lang="en-US" smtClean="0"/>
              <a:t>1</a:t>
            </a:fld>
            <a:endParaRPr lang="en-US"/>
          </a:p>
        </p:txBody>
      </p:sp>
    </p:spTree>
    <p:extLst>
      <p:ext uri="{BB962C8B-B14F-4D97-AF65-F5344CB8AC3E}">
        <p14:creationId xmlns:p14="http://schemas.microsoft.com/office/powerpoint/2010/main" val="198059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B536F389-FC02-6144-B613-1F2A472C8C4A}" type="slidenum">
              <a:rPr lang="en-US" smtClean="0"/>
              <a:t>10</a:t>
            </a:fld>
            <a:endParaRPr lang="en-US"/>
          </a:p>
        </p:txBody>
      </p:sp>
    </p:spTree>
    <p:extLst>
      <p:ext uri="{BB962C8B-B14F-4D97-AF65-F5344CB8AC3E}">
        <p14:creationId xmlns:p14="http://schemas.microsoft.com/office/powerpoint/2010/main" val="195623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B536F389-FC02-6144-B613-1F2A472C8C4A}" type="slidenum">
              <a:rPr lang="en-US" smtClean="0"/>
              <a:t>11</a:t>
            </a:fld>
            <a:endParaRPr lang="en-US"/>
          </a:p>
        </p:txBody>
      </p:sp>
    </p:spTree>
    <p:extLst>
      <p:ext uri="{BB962C8B-B14F-4D97-AF65-F5344CB8AC3E}">
        <p14:creationId xmlns:p14="http://schemas.microsoft.com/office/powerpoint/2010/main" val="412283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influential categorical features, we found four to be the most impactful in our model. These included whether the game was a day or night game, what day of week the game was, who the home/visiting team was, and what league the home/visiting is in. We also looked at ball park id but it had high </a:t>
            </a:r>
            <a:r>
              <a:rPr lang="en-US"/>
              <a:t>multicollinearity with home team. We didn't use any of the other categorical variables such as starting pitcher since it hard to see any effect on the model or the information wasn't available for the 2023 season.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12</a:t>
            </a:fld>
            <a:endParaRPr lang="en-US"/>
          </a:p>
        </p:txBody>
      </p:sp>
    </p:spTree>
    <p:extLst>
      <p:ext uri="{BB962C8B-B14F-4D97-AF65-F5344CB8AC3E}">
        <p14:creationId xmlns:p14="http://schemas.microsoft.com/office/powerpoint/2010/main" val="405071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out of the useful categorical variables we picked a few to look at in. Starting off with day of week and time of day, the graph on the left shows data from 2000 to 2022 and the graph on the right shows data from just 2022. Both graphs show the average home game attendance for the Minnesota Twins separated by day of week and time of day (anything after 5 was a night game). Across all years Saturday night games and Monday and Friday day games had the highest attendance on average.</a:t>
            </a:r>
          </a:p>
        </p:txBody>
      </p:sp>
      <p:sp>
        <p:nvSpPr>
          <p:cNvPr id="4" name="Slide Number Placeholder 3"/>
          <p:cNvSpPr>
            <a:spLocks noGrp="1"/>
          </p:cNvSpPr>
          <p:nvPr>
            <p:ph type="sldNum" sz="quarter" idx="5"/>
          </p:nvPr>
        </p:nvSpPr>
        <p:spPr/>
        <p:txBody>
          <a:bodyPr/>
          <a:lstStyle/>
          <a:p>
            <a:fld id="{B536F389-FC02-6144-B613-1F2A472C8C4A}" type="slidenum">
              <a:rPr lang="en-US" smtClean="0"/>
              <a:t>13</a:t>
            </a:fld>
            <a:endParaRPr lang="en-US"/>
          </a:p>
        </p:txBody>
      </p:sp>
    </p:spTree>
    <p:extLst>
      <p:ext uri="{BB962C8B-B14F-4D97-AF65-F5344CB8AC3E}">
        <p14:creationId xmlns:p14="http://schemas.microsoft.com/office/powerpoint/2010/main" val="2009827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The next categorical feature we look at was visiting team.</a:t>
            </a:r>
            <a:r>
              <a:rPr lang="en-US"/>
              <a:t> Here once again the left slide shows data from 2000 to 2022 and the one on the right shows just 2022 data. These graphs are also showing average for home game attendance. This average is shown on both graphs by the vertical red line. From these graphs it shows that CHN, NYA, SDN all drove up attendance for home games over the course of all the years as seen on the left graph. On the right graph an interesting feature we notice was that MIL massively drove up attendance for the 2022 season.</a:t>
            </a:r>
          </a:p>
          <a:p>
            <a:pPr>
              <a:defRPr/>
            </a:pPr>
            <a:endParaRPr lang="en-US"/>
          </a:p>
          <a:p>
            <a:pPr>
              <a:defRPr/>
            </a:pPr>
            <a:r>
              <a:rPr lang="en-US"/>
              <a:t>CHN - Chicago Cubs</a:t>
            </a:r>
            <a:endParaRPr lang="en-US">
              <a:cs typeface="Calibri"/>
            </a:endParaRPr>
          </a:p>
          <a:p>
            <a:pPr>
              <a:defRPr/>
            </a:pPr>
            <a:r>
              <a:rPr lang="en-US"/>
              <a:t>NYA - New York Yankees</a:t>
            </a:r>
          </a:p>
          <a:p>
            <a:pPr>
              <a:defRPr/>
            </a:pPr>
            <a:r>
              <a:rPr lang="en-US">
                <a:cs typeface="Calibri"/>
              </a:rPr>
              <a:t>SDN - </a:t>
            </a:r>
            <a:r>
              <a:rPr lang="en-US"/>
              <a:t>San Diego Padres</a:t>
            </a:r>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14</a:t>
            </a:fld>
            <a:endParaRPr lang="en-US"/>
          </a:p>
        </p:txBody>
      </p:sp>
    </p:spTree>
    <p:extLst>
      <p:ext uri="{BB962C8B-B14F-4D97-AF65-F5344CB8AC3E}">
        <p14:creationId xmlns:p14="http://schemas.microsoft.com/office/powerpoint/2010/main" val="423081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 – include links for sources here and on other slides but don’t have to talk about it </a:t>
            </a:r>
          </a:p>
        </p:txBody>
      </p:sp>
      <p:sp>
        <p:nvSpPr>
          <p:cNvPr id="4" name="Slide Number Placeholder 3"/>
          <p:cNvSpPr>
            <a:spLocks noGrp="1"/>
          </p:cNvSpPr>
          <p:nvPr>
            <p:ph type="sldNum" sz="quarter" idx="5"/>
          </p:nvPr>
        </p:nvSpPr>
        <p:spPr/>
        <p:txBody>
          <a:bodyPr/>
          <a:lstStyle/>
          <a:p>
            <a:fld id="{B536F389-FC02-6144-B613-1F2A472C8C4A}" type="slidenum">
              <a:rPr lang="en-US" smtClean="0"/>
              <a:t>15</a:t>
            </a:fld>
            <a:endParaRPr lang="en-US"/>
          </a:p>
        </p:txBody>
      </p:sp>
    </p:spTree>
    <p:extLst>
      <p:ext uri="{BB962C8B-B14F-4D97-AF65-F5344CB8AC3E}">
        <p14:creationId xmlns:p14="http://schemas.microsoft.com/office/powerpoint/2010/main" val="1160071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16</a:t>
            </a:fld>
            <a:endParaRPr lang="en-US"/>
          </a:p>
        </p:txBody>
      </p:sp>
    </p:spTree>
    <p:extLst>
      <p:ext uri="{BB962C8B-B14F-4D97-AF65-F5344CB8AC3E}">
        <p14:creationId xmlns:p14="http://schemas.microsoft.com/office/powerpoint/2010/main" val="1743704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17</a:t>
            </a:fld>
            <a:endParaRPr lang="en-US"/>
          </a:p>
        </p:txBody>
      </p:sp>
    </p:spTree>
    <p:extLst>
      <p:ext uri="{BB962C8B-B14F-4D97-AF65-F5344CB8AC3E}">
        <p14:creationId xmlns:p14="http://schemas.microsoft.com/office/powerpoint/2010/main" val="3189413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Game number – where they are in the season (make sure to mention/explain)</a:t>
            </a:r>
          </a:p>
          <a:p>
            <a:r>
              <a:rPr lang="en-US"/>
              <a:t>Length of game in minutes </a:t>
            </a:r>
          </a:p>
        </p:txBody>
      </p:sp>
      <p:sp>
        <p:nvSpPr>
          <p:cNvPr id="4" name="Slide Number Placeholder 3"/>
          <p:cNvSpPr>
            <a:spLocks noGrp="1"/>
          </p:cNvSpPr>
          <p:nvPr>
            <p:ph type="sldNum" sz="quarter" idx="5"/>
          </p:nvPr>
        </p:nvSpPr>
        <p:spPr/>
        <p:txBody>
          <a:bodyPr/>
          <a:lstStyle/>
          <a:p>
            <a:fld id="{B536F389-FC02-6144-B613-1F2A472C8C4A}" type="slidenum">
              <a:rPr lang="en-US" smtClean="0"/>
              <a:t>18</a:t>
            </a:fld>
            <a:endParaRPr lang="en-US"/>
          </a:p>
        </p:txBody>
      </p:sp>
    </p:spTree>
    <p:extLst>
      <p:ext uri="{BB962C8B-B14F-4D97-AF65-F5344CB8AC3E}">
        <p14:creationId xmlns:p14="http://schemas.microsoft.com/office/powerpoint/2010/main" val="1918041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Jessica</a:t>
            </a:r>
          </a:p>
        </p:txBody>
      </p:sp>
      <p:sp>
        <p:nvSpPr>
          <p:cNvPr id="4" name="Slide Number Placeholder 3"/>
          <p:cNvSpPr>
            <a:spLocks noGrp="1"/>
          </p:cNvSpPr>
          <p:nvPr>
            <p:ph type="sldNum" sz="quarter" idx="5"/>
          </p:nvPr>
        </p:nvSpPr>
        <p:spPr/>
        <p:txBody>
          <a:bodyPr/>
          <a:lstStyle/>
          <a:p>
            <a:fld id="{B536F389-FC02-6144-B613-1F2A472C8C4A}" type="slidenum">
              <a:rPr lang="en-US" smtClean="0"/>
              <a:t>19</a:t>
            </a:fld>
            <a:endParaRPr lang="en-US"/>
          </a:p>
        </p:txBody>
      </p:sp>
    </p:spTree>
    <p:extLst>
      <p:ext uri="{BB962C8B-B14F-4D97-AF65-F5344CB8AC3E}">
        <p14:creationId xmlns:p14="http://schemas.microsoft.com/office/powerpoint/2010/main" val="120304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Conclusion: High level BUSINESS STUFF</a:t>
            </a:r>
          </a:p>
          <a:p>
            <a:r>
              <a:rPr lang="en-US"/>
              <a:t>Recommend – pay attention to incoming strong players, where teams are overall in the standings, look at additional data for stronger intro</a:t>
            </a:r>
          </a:p>
        </p:txBody>
      </p:sp>
      <p:sp>
        <p:nvSpPr>
          <p:cNvPr id="4" name="Slide Number Placeholder 3"/>
          <p:cNvSpPr>
            <a:spLocks noGrp="1"/>
          </p:cNvSpPr>
          <p:nvPr>
            <p:ph type="sldNum" sz="quarter" idx="5"/>
          </p:nvPr>
        </p:nvSpPr>
        <p:spPr/>
        <p:txBody>
          <a:bodyPr/>
          <a:lstStyle/>
          <a:p>
            <a:fld id="{B536F389-FC02-6144-B613-1F2A472C8C4A}" type="slidenum">
              <a:rPr lang="en-US" smtClean="0"/>
              <a:t>2</a:t>
            </a:fld>
            <a:endParaRPr lang="en-US"/>
          </a:p>
        </p:txBody>
      </p:sp>
    </p:spTree>
    <p:extLst>
      <p:ext uri="{BB962C8B-B14F-4D97-AF65-F5344CB8AC3E}">
        <p14:creationId xmlns:p14="http://schemas.microsoft.com/office/powerpoint/2010/main" val="4285003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spcAft>
                <a:spcPts val="200"/>
              </a:spcAft>
              <a:buFont typeface="Arial,Sans-Serif"/>
              <a:buChar char="•"/>
            </a:pPr>
            <a:r>
              <a:rPr lang="en-US"/>
              <a:t>Collin, know what these are, but don’t spend too much time on this slide. Don’t give it to them unless they ask. Otherwise, just list them off.</a:t>
            </a:r>
          </a:p>
          <a:p>
            <a:pPr marL="285750" indent="-285750">
              <a:lnSpc>
                <a:spcPct val="90000"/>
              </a:lnSpc>
              <a:spcBef>
                <a:spcPts val="1200"/>
              </a:spcBef>
              <a:spcAft>
                <a:spcPts val="200"/>
              </a:spcAft>
              <a:buFont typeface="Arial,Sans-Serif"/>
              <a:buChar char="•"/>
            </a:pPr>
            <a:r>
              <a:rPr lang="en-US"/>
              <a:t>KNN model looked at the closest 20-neighbors to find which ones were the most similar in terms of attendance</a:t>
            </a:r>
          </a:p>
          <a:p>
            <a:pPr marL="285750" indent="-285750">
              <a:lnSpc>
                <a:spcPct val="90000"/>
              </a:lnSpc>
              <a:spcBef>
                <a:spcPts val="1200"/>
              </a:spcBef>
              <a:spcAft>
                <a:spcPts val="200"/>
              </a:spcAft>
              <a:buFont typeface="Arial,Sans-Serif"/>
              <a:buChar char="•"/>
            </a:pPr>
            <a:r>
              <a:rPr lang="en-US"/>
              <a:t>GBM uses a linear model based on all the variables and compares one model to the next</a:t>
            </a:r>
            <a:endParaRPr lang="en-US">
              <a:cs typeface="Calibri"/>
            </a:endParaRPr>
          </a:p>
          <a:p>
            <a:pPr marL="285750" indent="-285750">
              <a:lnSpc>
                <a:spcPct val="90000"/>
              </a:lnSpc>
              <a:spcBef>
                <a:spcPts val="1200"/>
              </a:spcBef>
              <a:spcAft>
                <a:spcPts val="200"/>
              </a:spcAft>
              <a:buFont typeface="Arial,Sans-Serif"/>
              <a:buChar char="•"/>
            </a:pPr>
            <a:r>
              <a:rPr lang="en-US"/>
              <a:t>GLM Net is a form of GLM that uses Elastic-Net Regularization and helps when there are multiple highly correlated variables</a:t>
            </a:r>
            <a:endParaRPr lang="en-US">
              <a:cs typeface="Calibri"/>
            </a:endParaRPr>
          </a:p>
          <a:p>
            <a:pPr marL="285750" indent="-285750">
              <a:lnSpc>
                <a:spcPct val="90000"/>
              </a:lnSpc>
              <a:spcBef>
                <a:spcPts val="1200"/>
              </a:spcBef>
              <a:spcAft>
                <a:spcPts val="200"/>
              </a:spcAft>
              <a:buFont typeface="Arial,Sans-Serif"/>
              <a:buChar char="•"/>
            </a:pPr>
            <a:r>
              <a:rPr lang="en-US"/>
              <a:t>Random Forest creates an optimized decision tree based on the variables and values given</a:t>
            </a:r>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20</a:t>
            </a:fld>
            <a:endParaRPr lang="en-US"/>
          </a:p>
        </p:txBody>
      </p:sp>
    </p:spTree>
    <p:extLst>
      <p:ext uri="{BB962C8B-B14F-4D97-AF65-F5344CB8AC3E}">
        <p14:creationId xmlns:p14="http://schemas.microsoft.com/office/powerpoint/2010/main" val="254639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spcAft>
                <a:spcPts val="200"/>
              </a:spcAft>
              <a:buFont typeface="Arial,Sans-Serif"/>
              <a:buChar char="•"/>
            </a:pPr>
            <a:r>
              <a:rPr lang="en-US">
                <a:cs typeface="Calibri"/>
              </a:rPr>
              <a:t>Include other metrics/numbers to supplement the R-Squared value</a:t>
            </a:r>
          </a:p>
          <a:p>
            <a:pPr marL="285750" indent="-285750">
              <a:lnSpc>
                <a:spcPct val="90000"/>
              </a:lnSpc>
              <a:spcBef>
                <a:spcPts val="1200"/>
              </a:spcBef>
              <a:spcAft>
                <a:spcPts val="200"/>
              </a:spcAft>
              <a:buFont typeface="Arial,Sans-Serif"/>
              <a:buChar char="•"/>
            </a:pPr>
            <a:r>
              <a:rPr lang="en-US">
                <a:cs typeface="Calibri"/>
              </a:rPr>
              <a:t>R Square measures relative overall explanation from all variables in the model – how well a model performs – raw sum of squares score</a:t>
            </a:r>
          </a:p>
          <a:p>
            <a:pPr marL="285750" indent="-285750">
              <a:lnSpc>
                <a:spcPct val="90000"/>
              </a:lnSpc>
              <a:spcBef>
                <a:spcPts val="1200"/>
              </a:spcBef>
              <a:spcAft>
                <a:spcPts val="200"/>
              </a:spcAft>
              <a:buFont typeface="Arial,Sans-Serif"/>
              <a:buChar char="•"/>
            </a:pPr>
            <a:r>
              <a:rPr lang="en-US">
                <a:cs typeface="Calibri"/>
              </a:rPr>
              <a:t>Explained variance is based on biased variance to determine the fraction of variance explained</a:t>
            </a:r>
          </a:p>
          <a:p>
            <a:pPr marL="285750" indent="-285750">
              <a:lnSpc>
                <a:spcPct val="90000"/>
              </a:lnSpc>
              <a:spcBef>
                <a:spcPts val="1200"/>
              </a:spcBef>
              <a:spcAft>
                <a:spcPts val="200"/>
              </a:spcAft>
              <a:buFont typeface="Arial,Sans-Serif"/>
              <a:buChar char="•"/>
            </a:pPr>
            <a:r>
              <a:rPr lang="en-US">
                <a:cs typeface="Calibri"/>
              </a:rPr>
              <a:t>MAPE measures mean error of the model</a:t>
            </a:r>
          </a:p>
          <a:p>
            <a:pPr marL="285750" indent="-285750">
              <a:lnSpc>
                <a:spcPct val="90000"/>
              </a:lnSpc>
              <a:spcBef>
                <a:spcPts val="1200"/>
              </a:spcBef>
              <a:spcAft>
                <a:spcPts val="200"/>
              </a:spcAft>
              <a:buFont typeface="Arial,Sans-Serif"/>
              <a:buChar char="•"/>
            </a:pPr>
            <a:endParaRPr lang="en-US">
              <a:cs typeface="Calibri"/>
            </a:endParaRPr>
          </a:p>
          <a:p>
            <a:pPr marL="285750" indent="-285750">
              <a:lnSpc>
                <a:spcPct val="90000"/>
              </a:lnSpc>
              <a:spcBef>
                <a:spcPts val="1200"/>
              </a:spcBef>
              <a:spcAft>
                <a:spcPts val="200"/>
              </a:spcAft>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21</a:t>
            </a:fld>
            <a:endParaRPr lang="en-US"/>
          </a:p>
        </p:txBody>
      </p:sp>
    </p:spTree>
    <p:extLst>
      <p:ext uri="{BB962C8B-B14F-4D97-AF65-F5344CB8AC3E}">
        <p14:creationId xmlns:p14="http://schemas.microsoft.com/office/powerpoint/2010/main" val="1883857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Jessica</a:t>
            </a:r>
          </a:p>
          <a:p>
            <a:endParaRPr lang="en-US"/>
          </a:p>
          <a:p>
            <a:r>
              <a:rPr lang="en-US"/>
              <a:t>For testing data, so not used to train the model</a:t>
            </a:r>
            <a:endParaRPr lang="en-US">
              <a:cs typeface="Calibri"/>
            </a:endParaRPr>
          </a:p>
          <a:p>
            <a:endParaRPr lang="en-US"/>
          </a:p>
          <a:p>
            <a:r>
              <a:rPr lang="en-US"/>
              <a:t>See “Random Forest Model with all features” in additional info for more details</a:t>
            </a:r>
            <a:endParaRPr lang="en-US">
              <a:cs typeface="Calibri"/>
            </a:endParaRPr>
          </a:p>
          <a:p>
            <a:endParaRPr lang="en-US">
              <a:cs typeface="Calibri"/>
            </a:endParaRPr>
          </a:p>
          <a:p>
            <a:r>
              <a:rPr lang="en-US"/>
              <a:t>MSE = 46,315,805</a:t>
            </a:r>
          </a:p>
        </p:txBody>
      </p:sp>
      <p:sp>
        <p:nvSpPr>
          <p:cNvPr id="4" name="Slide Number Placeholder 3"/>
          <p:cNvSpPr>
            <a:spLocks noGrp="1"/>
          </p:cNvSpPr>
          <p:nvPr>
            <p:ph type="sldNum" sz="quarter" idx="5"/>
          </p:nvPr>
        </p:nvSpPr>
        <p:spPr/>
        <p:txBody>
          <a:bodyPr/>
          <a:lstStyle/>
          <a:p>
            <a:fld id="{B536F389-FC02-6144-B613-1F2A472C8C4A}" type="slidenum">
              <a:rPr lang="en-US" smtClean="0"/>
              <a:t>22</a:t>
            </a:fld>
            <a:endParaRPr lang="en-US"/>
          </a:p>
        </p:txBody>
      </p:sp>
    </p:spTree>
    <p:extLst>
      <p:ext uri="{BB962C8B-B14F-4D97-AF65-F5344CB8AC3E}">
        <p14:creationId xmlns:p14="http://schemas.microsoft.com/office/powerpoint/2010/main" val="195032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Jessica</a:t>
            </a:r>
          </a:p>
          <a:p>
            <a:endParaRPr lang="en-US"/>
          </a:p>
          <a:p>
            <a:r>
              <a:rPr lang="en-US"/>
              <a:t>Split = pred in prediction csv file</a:t>
            </a:r>
            <a:endParaRPr lang="en-US">
              <a:cs typeface="Calibri"/>
            </a:endParaRPr>
          </a:p>
          <a:p>
            <a:endParaRPr lang="en-US"/>
          </a:p>
          <a:p>
            <a:r>
              <a:rPr lang="en-US"/>
              <a:t>All train = </a:t>
            </a:r>
            <a:r>
              <a:rPr lang="en-US" err="1"/>
              <a:t>pred_all</a:t>
            </a:r>
            <a:r>
              <a:rPr lang="en-US"/>
              <a:t> in prediction csv file</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“Random Forest Model with derived features” in additional info for more details</a:t>
            </a:r>
            <a:endParaRPr lang="en-US">
              <a:cs typeface="Calibri"/>
            </a:endParaRPr>
          </a:p>
          <a:p>
            <a:endParaRPr lang="en-US">
              <a:cs typeface="Calibri"/>
            </a:endParaRPr>
          </a:p>
          <a:p>
            <a:pPr marL="171450" indent="-171450">
              <a:lnSpc>
                <a:spcPct val="90000"/>
              </a:lnSpc>
              <a:spcBef>
                <a:spcPts val="1200"/>
              </a:spcBef>
              <a:spcAft>
                <a:spcPts val="200"/>
              </a:spcAft>
              <a:buFont typeface="Arial"/>
              <a:buChar char="•"/>
            </a:pPr>
            <a:r>
              <a:rPr lang="en-US"/>
              <a:t>Split into train and test</a:t>
            </a:r>
            <a:endParaRPr lang="en-US">
              <a:cs typeface="Calibri" panose="020F0502020204030204"/>
            </a:endParaRPr>
          </a:p>
          <a:p>
            <a:pPr marL="628650" lvl="1" indent="-171450">
              <a:lnSpc>
                <a:spcPct val="90000"/>
              </a:lnSpc>
              <a:spcBef>
                <a:spcPts val="200"/>
              </a:spcBef>
              <a:spcAft>
                <a:spcPts val="400"/>
              </a:spcAft>
              <a:buFont typeface="Arial"/>
              <a:buChar char="•"/>
            </a:pPr>
            <a:r>
              <a:rPr lang="en-US"/>
              <a:t>MSE = 28,117,144</a:t>
            </a:r>
            <a:endParaRPr lang="en-US">
              <a:cs typeface="Calibri" panose="020F0502020204030204"/>
            </a:endParaRPr>
          </a:p>
          <a:p>
            <a:pPr marL="628650" lvl="1" indent="-171450">
              <a:lnSpc>
                <a:spcPct val="90000"/>
              </a:lnSpc>
              <a:spcBef>
                <a:spcPts val="200"/>
              </a:spcBef>
              <a:spcAft>
                <a:spcPts val="400"/>
              </a:spcAft>
              <a:buFont typeface="Arial"/>
              <a:buChar char="•"/>
            </a:pPr>
            <a:r>
              <a:rPr lang="en-US"/>
              <a:t>R-sq = 0.7720157</a:t>
            </a:r>
          </a:p>
          <a:p>
            <a:endParaRPr lang="en-US">
              <a:cs typeface="Calibri"/>
            </a:endParaRPr>
          </a:p>
          <a:p>
            <a:r>
              <a:rPr lang="en-US"/>
              <a:t>MSE = 24,412,344</a:t>
            </a:r>
          </a:p>
        </p:txBody>
      </p:sp>
      <p:sp>
        <p:nvSpPr>
          <p:cNvPr id="4" name="Slide Number Placeholder 3"/>
          <p:cNvSpPr>
            <a:spLocks noGrp="1"/>
          </p:cNvSpPr>
          <p:nvPr>
            <p:ph type="sldNum" sz="quarter" idx="5"/>
          </p:nvPr>
        </p:nvSpPr>
        <p:spPr/>
        <p:txBody>
          <a:bodyPr/>
          <a:lstStyle/>
          <a:p>
            <a:fld id="{B536F389-FC02-6144-B613-1F2A472C8C4A}" type="slidenum">
              <a:rPr lang="en-US" smtClean="0"/>
              <a:t>23</a:t>
            </a:fld>
            <a:endParaRPr lang="en-US"/>
          </a:p>
        </p:txBody>
      </p:sp>
    </p:spTree>
    <p:extLst>
      <p:ext uri="{BB962C8B-B14F-4D97-AF65-F5344CB8AC3E}">
        <p14:creationId xmlns:p14="http://schemas.microsoft.com/office/powerpoint/2010/main" val="209341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B536F389-FC02-6144-B613-1F2A472C8C4A}" type="slidenum">
              <a:rPr lang="en-US" smtClean="0"/>
              <a:t>24</a:t>
            </a:fld>
            <a:endParaRPr lang="en-US"/>
          </a:p>
        </p:txBody>
      </p:sp>
    </p:spTree>
    <p:extLst>
      <p:ext uri="{BB962C8B-B14F-4D97-AF65-F5344CB8AC3E}">
        <p14:creationId xmlns:p14="http://schemas.microsoft.com/office/powerpoint/2010/main" val="2735671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Nolan</a:t>
            </a:r>
          </a:p>
        </p:txBody>
      </p:sp>
      <p:sp>
        <p:nvSpPr>
          <p:cNvPr id="4" name="Slide Number Placeholder 3"/>
          <p:cNvSpPr>
            <a:spLocks noGrp="1"/>
          </p:cNvSpPr>
          <p:nvPr>
            <p:ph type="sldNum" sz="quarter" idx="5"/>
          </p:nvPr>
        </p:nvSpPr>
        <p:spPr/>
        <p:txBody>
          <a:bodyPr/>
          <a:lstStyle/>
          <a:p>
            <a:fld id="{B536F389-FC02-6144-B613-1F2A472C8C4A}" type="slidenum">
              <a:rPr lang="en-US" smtClean="0"/>
              <a:t>25</a:t>
            </a:fld>
            <a:endParaRPr lang="en-US"/>
          </a:p>
        </p:txBody>
      </p:sp>
    </p:spTree>
    <p:extLst>
      <p:ext uri="{BB962C8B-B14F-4D97-AF65-F5344CB8AC3E}">
        <p14:creationId xmlns:p14="http://schemas.microsoft.com/office/powerpoint/2010/main" val="180051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a:p>
            <a:endParaRPr lang="en-US"/>
          </a:p>
          <a:p>
            <a:r>
              <a:rPr lang="en-US"/>
              <a:t>Talk about how baseball is uniquely dependent on in-game attendance. This shows how important it is that fans are drawn to the venue. From there, discuss how attendance figures can be used for future predictions</a:t>
            </a:r>
          </a:p>
        </p:txBody>
      </p:sp>
      <p:sp>
        <p:nvSpPr>
          <p:cNvPr id="4" name="Slide Number Placeholder 3"/>
          <p:cNvSpPr>
            <a:spLocks noGrp="1"/>
          </p:cNvSpPr>
          <p:nvPr>
            <p:ph type="sldNum" sz="quarter" idx="5"/>
          </p:nvPr>
        </p:nvSpPr>
        <p:spPr/>
        <p:txBody>
          <a:bodyPr/>
          <a:lstStyle/>
          <a:p>
            <a:fld id="{B536F389-FC02-6144-B613-1F2A472C8C4A}" type="slidenum">
              <a:rPr lang="en-US" smtClean="0"/>
              <a:t>26</a:t>
            </a:fld>
            <a:endParaRPr lang="en-US"/>
          </a:p>
        </p:txBody>
      </p:sp>
    </p:spTree>
    <p:extLst>
      <p:ext uri="{BB962C8B-B14F-4D97-AF65-F5344CB8AC3E}">
        <p14:creationId xmlns:p14="http://schemas.microsoft.com/office/powerpoint/2010/main" val="2179383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27</a:t>
            </a:fld>
            <a:endParaRPr lang="en-US"/>
          </a:p>
        </p:txBody>
      </p:sp>
    </p:spTree>
    <p:extLst>
      <p:ext uri="{BB962C8B-B14F-4D97-AF65-F5344CB8AC3E}">
        <p14:creationId xmlns:p14="http://schemas.microsoft.com/office/powerpoint/2010/main" val="4132705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games with over 37,500 attendees occur on one particular day of the week? On a particular month?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31</a:t>
            </a:fld>
            <a:endParaRPr lang="en-US"/>
          </a:p>
        </p:txBody>
      </p:sp>
    </p:spTree>
    <p:extLst>
      <p:ext uri="{BB962C8B-B14F-4D97-AF65-F5344CB8AC3E}">
        <p14:creationId xmlns:p14="http://schemas.microsoft.com/office/powerpoint/2010/main" val="1442134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AIC is similar to R-sq</a:t>
            </a:r>
          </a:p>
          <a:p>
            <a:r>
              <a:rPr lang="en-US"/>
              <a:t>https://www.guru99.com/r-generalized-linear-model.html </a:t>
            </a:r>
          </a:p>
          <a:p>
            <a:endParaRPr lang="en-US"/>
          </a:p>
          <a:p>
            <a:r>
              <a:rPr lang="en-US"/>
              <a:t>See “Linear Regression Model” in additional info for more details</a:t>
            </a:r>
          </a:p>
        </p:txBody>
      </p:sp>
      <p:sp>
        <p:nvSpPr>
          <p:cNvPr id="4" name="Slide Number Placeholder 3"/>
          <p:cNvSpPr>
            <a:spLocks noGrp="1"/>
          </p:cNvSpPr>
          <p:nvPr>
            <p:ph type="sldNum" sz="quarter" idx="5"/>
          </p:nvPr>
        </p:nvSpPr>
        <p:spPr/>
        <p:txBody>
          <a:bodyPr/>
          <a:lstStyle/>
          <a:p>
            <a:fld id="{B536F389-FC02-6144-B613-1F2A472C8C4A}" type="slidenum">
              <a:rPr lang="en-US" smtClean="0"/>
              <a:t>33</a:t>
            </a:fld>
            <a:endParaRPr lang="en-US"/>
          </a:p>
        </p:txBody>
      </p:sp>
    </p:spTree>
    <p:extLst>
      <p:ext uri="{BB962C8B-B14F-4D97-AF65-F5344CB8AC3E}">
        <p14:creationId xmlns:p14="http://schemas.microsoft.com/office/powerpoint/2010/main" val="53318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Briefer, include a little less info, say what is in data set, maybe add promotional data set</a:t>
            </a:r>
          </a:p>
        </p:txBody>
      </p:sp>
      <p:sp>
        <p:nvSpPr>
          <p:cNvPr id="4" name="Slide Number Placeholder 3"/>
          <p:cNvSpPr>
            <a:spLocks noGrp="1"/>
          </p:cNvSpPr>
          <p:nvPr>
            <p:ph type="sldNum" sz="quarter" idx="5"/>
          </p:nvPr>
        </p:nvSpPr>
        <p:spPr/>
        <p:txBody>
          <a:bodyPr/>
          <a:lstStyle/>
          <a:p>
            <a:fld id="{B536F389-FC02-6144-B613-1F2A472C8C4A}" type="slidenum">
              <a:rPr lang="en-US" smtClean="0"/>
              <a:t>3</a:t>
            </a:fld>
            <a:endParaRPr lang="en-US"/>
          </a:p>
        </p:txBody>
      </p:sp>
    </p:spTree>
    <p:extLst>
      <p:ext uri="{BB962C8B-B14F-4D97-AF65-F5344CB8AC3E}">
        <p14:creationId xmlns:p14="http://schemas.microsoft.com/office/powerpoint/2010/main" val="2256558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Nolan</a:t>
            </a:r>
          </a:p>
          <a:p>
            <a:endParaRPr lang="en-US"/>
          </a:p>
          <a:p>
            <a:r>
              <a:rPr lang="en-US"/>
              <a:t>See “Stepwise Model for just MN Twins” additional info slide for more details</a:t>
            </a:r>
          </a:p>
        </p:txBody>
      </p:sp>
      <p:sp>
        <p:nvSpPr>
          <p:cNvPr id="4" name="Slide Number Placeholder 3"/>
          <p:cNvSpPr>
            <a:spLocks noGrp="1"/>
          </p:cNvSpPr>
          <p:nvPr>
            <p:ph type="sldNum" sz="quarter" idx="5"/>
          </p:nvPr>
        </p:nvSpPr>
        <p:spPr/>
        <p:txBody>
          <a:bodyPr/>
          <a:lstStyle/>
          <a:p>
            <a:fld id="{B536F389-FC02-6144-B613-1F2A472C8C4A}" type="slidenum">
              <a:rPr lang="en-US" smtClean="0"/>
              <a:t>41</a:t>
            </a:fld>
            <a:endParaRPr lang="en-US"/>
          </a:p>
        </p:txBody>
      </p:sp>
    </p:spTree>
    <p:extLst>
      <p:ext uri="{BB962C8B-B14F-4D97-AF65-F5344CB8AC3E}">
        <p14:creationId xmlns:p14="http://schemas.microsoft.com/office/powerpoint/2010/main" val="175783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Nolan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“Stepwise Model for All Teams” additional info slide for more details</a:t>
            </a:r>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42</a:t>
            </a:fld>
            <a:endParaRPr lang="en-US"/>
          </a:p>
        </p:txBody>
      </p:sp>
    </p:spTree>
    <p:extLst>
      <p:ext uri="{BB962C8B-B14F-4D97-AF65-F5344CB8AC3E}">
        <p14:creationId xmlns:p14="http://schemas.microsoft.com/office/powerpoint/2010/main" val="71904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Nolan: Talk to Makenna on what Nolan should talk to about this slide</a:t>
            </a:r>
          </a:p>
          <a:p>
            <a:endParaRPr lang="en-US"/>
          </a:p>
          <a:p>
            <a:r>
              <a:rPr lang="en-US" err="1"/>
              <a:t>VisitingTeamGameNumber</a:t>
            </a:r>
            <a:r>
              <a:rPr lang="en-US"/>
              <a:t>: 0.16097027</a:t>
            </a:r>
          </a:p>
          <a:p>
            <a:r>
              <a:rPr lang="en-US" err="1"/>
              <a:t>HomeTeamGameNumber</a:t>
            </a:r>
            <a:r>
              <a:rPr lang="en-US"/>
              <a:t>: 0.15650688</a:t>
            </a:r>
          </a:p>
          <a:p>
            <a:r>
              <a:rPr lang="en-US" err="1"/>
              <a:t>HomeTeamDefense_Assists</a:t>
            </a:r>
            <a:r>
              <a:rPr lang="en-US"/>
              <a:t>: 0.10151418</a:t>
            </a:r>
          </a:p>
          <a:p>
            <a:r>
              <a:rPr lang="en-US" err="1"/>
              <a:t>VisitingTeamDefense_Assists</a:t>
            </a:r>
            <a:r>
              <a:rPr lang="en-US"/>
              <a:t>: 0.09203244</a:t>
            </a:r>
          </a:p>
          <a:p>
            <a:r>
              <a:rPr lang="en-US"/>
              <a:t>Year: 0.07044340</a:t>
            </a:r>
          </a:p>
          <a:p>
            <a:endParaRPr lang="en-US"/>
          </a:p>
          <a:p>
            <a:r>
              <a:rPr lang="en-US" err="1"/>
              <a:t>VisitingTeamOffense_Strickouts</a:t>
            </a:r>
            <a:r>
              <a:rPr lang="en-US"/>
              <a:t>: -0.08964019</a:t>
            </a:r>
          </a:p>
          <a:p>
            <a:r>
              <a:rPr lang="en-US" err="1"/>
              <a:t>VisitingTeamOffense_AwardedFirstonCatcherInterference</a:t>
            </a:r>
            <a:r>
              <a:rPr lang="en-US"/>
              <a:t>: -0.07263216</a:t>
            </a:r>
          </a:p>
          <a:p>
            <a:r>
              <a:rPr lang="en-US" err="1"/>
              <a:t>VisitingTeamPitchers_PitchersUsed</a:t>
            </a:r>
            <a:r>
              <a:rPr lang="en-US"/>
              <a:t>: -0.060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HomeTeamOffense_AwardedFirstonCatcherInterference</a:t>
            </a:r>
            <a:r>
              <a:rPr lang="en-US"/>
              <a:t>: -0.05963325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VisitingTeamOffense_Homeruns</a:t>
            </a:r>
            <a:r>
              <a:rPr lang="en-US"/>
              <a:t>: -0.05864253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Talk about that we would want to include if we were making a dynamic model (bonus)</a:t>
            </a:r>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46</a:t>
            </a:fld>
            <a:endParaRPr lang="en-US"/>
          </a:p>
        </p:txBody>
      </p:sp>
    </p:spTree>
    <p:extLst>
      <p:ext uri="{BB962C8B-B14F-4D97-AF65-F5344CB8AC3E}">
        <p14:creationId xmlns:p14="http://schemas.microsoft.com/office/powerpoint/2010/main" val="758388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Nolan</a:t>
            </a:r>
          </a:p>
          <a:p>
            <a:endParaRPr lang="en-US"/>
          </a:p>
          <a:p>
            <a:r>
              <a:rPr lang="en-US" err="1"/>
              <a:t>VistingTeamGameNumber</a:t>
            </a:r>
            <a:r>
              <a:rPr lang="en-US"/>
              <a:t>: 0.06829327</a:t>
            </a:r>
          </a:p>
          <a:p>
            <a:r>
              <a:rPr lang="en-US" err="1"/>
              <a:t>HomeTeamGameNumber</a:t>
            </a:r>
            <a:r>
              <a:rPr lang="en-US"/>
              <a:t>: 0.06808233</a:t>
            </a:r>
          </a:p>
          <a:p>
            <a:r>
              <a:rPr lang="en-US" err="1"/>
              <a:t>LengthofGame</a:t>
            </a:r>
            <a:r>
              <a:rPr lang="en-US"/>
              <a:t>: 0.04550247</a:t>
            </a:r>
          </a:p>
          <a:p>
            <a:r>
              <a:rPr lang="en-US" err="1"/>
              <a:t>HomeTeamOffense_SacrificeHits</a:t>
            </a:r>
            <a:r>
              <a:rPr lang="en-US"/>
              <a:t>: 0.04528188</a:t>
            </a:r>
          </a:p>
          <a:p>
            <a:r>
              <a:rPr lang="en-US" err="1"/>
              <a:t>HomeTeamOffnse_IntentionalWalks</a:t>
            </a:r>
            <a:r>
              <a:rPr lang="en-US"/>
              <a:t>: 0.04475906</a:t>
            </a:r>
          </a:p>
          <a:p>
            <a:endParaRPr lang="en-US"/>
          </a:p>
          <a:p>
            <a:r>
              <a:rPr lang="en-US"/>
              <a:t>Year: -0.10614681</a:t>
            </a:r>
          </a:p>
          <a:p>
            <a:r>
              <a:rPr lang="en-US" err="1"/>
              <a:t>HomeTeamOffense_Strickouts</a:t>
            </a:r>
            <a:r>
              <a:rPr lang="en-US"/>
              <a:t>: -0.05379086</a:t>
            </a:r>
          </a:p>
          <a:p>
            <a:r>
              <a:rPr lang="en-US" err="1"/>
              <a:t>HomeTeamPitchers_WildPitches</a:t>
            </a:r>
            <a:r>
              <a:rPr lang="en-US"/>
              <a:t>: -0.02803117</a:t>
            </a:r>
          </a:p>
          <a:p>
            <a:r>
              <a:rPr lang="en-US" err="1"/>
              <a:t>VisitingTeamScore</a:t>
            </a:r>
            <a:r>
              <a:rPr lang="en-US"/>
              <a:t>: -0.02592760</a:t>
            </a:r>
          </a:p>
          <a:p>
            <a:r>
              <a:rPr lang="en-US" err="1"/>
              <a:t>VisitingTeamOffense_RBIs</a:t>
            </a:r>
            <a:r>
              <a:rPr lang="en-US"/>
              <a:t>: -0.02416562</a:t>
            </a:r>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47</a:t>
            </a:fld>
            <a:endParaRPr lang="en-US"/>
          </a:p>
        </p:txBody>
      </p:sp>
    </p:spTree>
    <p:extLst>
      <p:ext uri="{BB962C8B-B14F-4D97-AF65-F5344CB8AC3E}">
        <p14:creationId xmlns:p14="http://schemas.microsoft.com/office/powerpoint/2010/main" val="2150675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50</a:t>
            </a:fld>
            <a:endParaRPr lang="en-US"/>
          </a:p>
        </p:txBody>
      </p:sp>
    </p:spTree>
    <p:extLst>
      <p:ext uri="{BB962C8B-B14F-4D97-AF65-F5344CB8AC3E}">
        <p14:creationId xmlns:p14="http://schemas.microsoft.com/office/powerpoint/2010/main" val="1166876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Specify that this was home game attendance</a:t>
            </a:r>
          </a:p>
          <a:p>
            <a:r>
              <a:rPr lang="en-US"/>
              <a:t>Sorted by average attendance from previous slide, more than 85% filled green, Minnesota is in red</a:t>
            </a:r>
            <a:endParaRPr lang="en-US">
              <a:cs typeface="Calibri"/>
            </a:endParaRPr>
          </a:p>
          <a:p>
            <a:endParaRPr lang="en-US"/>
          </a:p>
          <a:p>
            <a:r>
              <a:rPr lang="en-US"/>
              <a:t>2022 Comparison </a:t>
            </a:r>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51</a:t>
            </a:fld>
            <a:endParaRPr lang="en-US"/>
          </a:p>
        </p:txBody>
      </p:sp>
    </p:spTree>
    <p:extLst>
      <p:ext uri="{BB962C8B-B14F-4D97-AF65-F5344CB8AC3E}">
        <p14:creationId xmlns:p14="http://schemas.microsoft.com/office/powerpoint/2010/main" val="321318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game logs, we formatted date into a date data type, and derived month and year variables from it. </a:t>
            </a:r>
          </a:p>
          <a:p>
            <a:r>
              <a:rPr lang="en-US"/>
              <a:t>From the 2023 schedule, we used the information given and attempted to derive all possible information from it to match the variables in the game logs. So, from date we derived month, year, and day of week. From the time the game started we determined if it was a day or night game.</a:t>
            </a:r>
          </a:p>
          <a:p>
            <a:r>
              <a:rPr lang="en-US"/>
              <a:t>We were able to add the league and game number for both home and visiting team. Finally, ballpark id was derived from the stadium the team played at in 2022 as we didn’t identify any stadiums being built this year. It also allowed us to filter out any unusual stadiums.</a:t>
            </a:r>
          </a:p>
          <a:p>
            <a:r>
              <a:rPr lang="en-US"/>
              <a:t>Finally, we filtered out any games that had 0 attendance or were affected by tragedy. So, the remainder of the games in 2001 after 9/11 as well as the games up through June in 2021. The decision to stop at June was we looked at the overall year pattern for the teams, and in 2021, the pattern matched from June onward, but before June it was abnormally low attendance</a:t>
            </a:r>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4</a:t>
            </a:fld>
            <a:endParaRPr lang="en-US"/>
          </a:p>
        </p:txBody>
      </p:sp>
    </p:spTree>
    <p:extLst>
      <p:ext uri="{BB962C8B-B14F-4D97-AF65-F5344CB8AC3E}">
        <p14:creationId xmlns:p14="http://schemas.microsoft.com/office/powerpoint/2010/main" val="194782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Jessica</a:t>
            </a:r>
          </a:p>
        </p:txBody>
      </p:sp>
      <p:sp>
        <p:nvSpPr>
          <p:cNvPr id="4" name="Slide Number Placeholder 3"/>
          <p:cNvSpPr>
            <a:spLocks noGrp="1"/>
          </p:cNvSpPr>
          <p:nvPr>
            <p:ph type="sldNum" sz="quarter" idx="5"/>
          </p:nvPr>
        </p:nvSpPr>
        <p:spPr/>
        <p:txBody>
          <a:bodyPr/>
          <a:lstStyle/>
          <a:p>
            <a:fld id="{B536F389-FC02-6144-B613-1F2A472C8C4A}" type="slidenum">
              <a:rPr lang="en-US" smtClean="0"/>
              <a:t>5</a:t>
            </a:fld>
            <a:endParaRPr lang="en-US"/>
          </a:p>
        </p:txBody>
      </p:sp>
    </p:spTree>
    <p:extLst>
      <p:ext uri="{BB962C8B-B14F-4D97-AF65-F5344CB8AC3E}">
        <p14:creationId xmlns:p14="http://schemas.microsoft.com/office/powerpoint/2010/main" val="133655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Jessica</a:t>
            </a:r>
          </a:p>
          <a:p>
            <a:r>
              <a:rPr lang="en-US"/>
              <a:t>TWINS</a:t>
            </a:r>
          </a:p>
          <a:p>
            <a:r>
              <a:rPr lang="en-US"/>
              <a:t>Mean is around 25,000 and the attendance ranges from about 6,000 to 54,000</a:t>
            </a:r>
          </a:p>
          <a:p>
            <a:endParaRPr lang="en-US"/>
          </a:p>
          <a:p>
            <a:r>
              <a:rPr lang="en-US"/>
              <a:t>Min. 1st Qu.  Median    Mean 3rd Qu.    Max. </a:t>
            </a:r>
          </a:p>
          <a:p>
            <a:r>
              <a:rPr lang="en-US"/>
              <a:t>   5753   20614   26174   26695   33107   54088</a:t>
            </a:r>
          </a:p>
          <a:p>
            <a:endParaRPr lang="en-US"/>
          </a:p>
          <a:p>
            <a:r>
              <a:rPr lang="en-US"/>
              <a:t>ALL </a:t>
            </a:r>
          </a:p>
          <a:p>
            <a:r>
              <a:rPr lang="en-US"/>
              <a:t>Mean is right around 30,000 and the attendance ranges from about 1,100 to almost 62,000</a:t>
            </a:r>
          </a:p>
          <a:p>
            <a:endParaRPr lang="en-US"/>
          </a:p>
          <a:p>
            <a:r>
              <a:rPr lang="en-US"/>
              <a:t>Min. 1st Qu.  Median    Mean 3rd Qu.    Max. </a:t>
            </a:r>
          </a:p>
          <a:p>
            <a:r>
              <a:rPr lang="en-US"/>
              <a:t>   1107   20853   30084   29592   38487   61707 </a:t>
            </a:r>
          </a:p>
          <a:p>
            <a:endParaRPr lang="en-US"/>
          </a:p>
          <a:p>
            <a:r>
              <a:rPr lang="en-US"/>
              <a:t>Add some color to these. Why is it difficult to get over the ~40,000 attendee threshold?</a:t>
            </a:r>
          </a:p>
          <a:p>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6</a:t>
            </a:fld>
            <a:endParaRPr lang="en-US"/>
          </a:p>
        </p:txBody>
      </p:sp>
    </p:spTree>
    <p:extLst>
      <p:ext uri="{BB962C8B-B14F-4D97-AF65-F5344CB8AC3E}">
        <p14:creationId xmlns:p14="http://schemas.microsoft.com/office/powerpoint/2010/main" val="146680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games with over 37,500 attendees occur on one particular day of the week? On a particular month? </a:t>
            </a:r>
            <a:r>
              <a:rPr lang="en-US" err="1"/>
              <a:t>etc</a:t>
            </a:r>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7</a:t>
            </a:fld>
            <a:endParaRPr lang="en-US"/>
          </a:p>
        </p:txBody>
      </p:sp>
    </p:spTree>
    <p:extLst>
      <p:ext uri="{BB962C8B-B14F-4D97-AF65-F5344CB8AC3E}">
        <p14:creationId xmlns:p14="http://schemas.microsoft.com/office/powerpoint/2010/main" val="1511836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games with over 37,500 attendees occur on one particular day of the week? On a particular month? </a:t>
            </a:r>
            <a:r>
              <a:rPr lang="en-US" err="1"/>
              <a:t>etc</a:t>
            </a:r>
            <a:endParaRPr lang="en-US"/>
          </a:p>
        </p:txBody>
      </p:sp>
      <p:sp>
        <p:nvSpPr>
          <p:cNvPr id="4" name="Slide Number Placeholder 3"/>
          <p:cNvSpPr>
            <a:spLocks noGrp="1"/>
          </p:cNvSpPr>
          <p:nvPr>
            <p:ph type="sldNum" sz="quarter" idx="5"/>
          </p:nvPr>
        </p:nvSpPr>
        <p:spPr/>
        <p:txBody>
          <a:bodyPr/>
          <a:lstStyle/>
          <a:p>
            <a:fld id="{B536F389-FC02-6144-B613-1F2A472C8C4A}" type="slidenum">
              <a:rPr lang="en-US" smtClean="0"/>
              <a:t>8</a:t>
            </a:fld>
            <a:endParaRPr lang="en-US"/>
          </a:p>
        </p:txBody>
      </p:sp>
    </p:spTree>
    <p:extLst>
      <p:ext uri="{BB962C8B-B14F-4D97-AF65-F5344CB8AC3E}">
        <p14:creationId xmlns:p14="http://schemas.microsoft.com/office/powerpoint/2010/main" val="244981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Nolan</a:t>
            </a:r>
            <a:endParaRPr lang="en-US"/>
          </a:p>
          <a:p>
            <a:r>
              <a:rPr lang="en-US">
                <a:cs typeface="Calibri"/>
              </a:rPr>
              <a:t>Next, to get an idea of what teams are popular, we looked at how full each teams stadiums on average for all if the teams home games over the years. </a:t>
            </a:r>
            <a:r>
              <a:rPr lang="en-US"/>
              <a:t>The data shown on this graph is from 2000 to 2022. </a:t>
            </a:r>
            <a:r>
              <a:rPr lang="en-US">
                <a:cs typeface="Calibri"/>
              </a:rPr>
              <a:t>The blue shows the mean number of people that attended each teams home games and the red shows how full the stadium can be. LAN, NYA, SLN, SFN, and CHN had the highest average attendance at their home games.</a:t>
            </a:r>
          </a:p>
          <a:p>
            <a:endParaRPr lang="en-US">
              <a:cs typeface="Calibri"/>
            </a:endParaRPr>
          </a:p>
          <a:p>
            <a:r>
              <a:rPr lang="en-US">
                <a:cs typeface="Calibri"/>
              </a:rPr>
              <a:t>LAN - </a:t>
            </a:r>
            <a:r>
              <a:rPr lang="en-US"/>
              <a:t>Los Angeles Dodgers</a:t>
            </a:r>
            <a:endParaRPr lang="en-US">
              <a:cs typeface="Calibri"/>
            </a:endParaRPr>
          </a:p>
          <a:p>
            <a:r>
              <a:rPr lang="en-US">
                <a:cs typeface="Calibri"/>
              </a:rPr>
              <a:t>NYA - </a:t>
            </a:r>
            <a:r>
              <a:rPr lang="en-US"/>
              <a:t>New York Yankees</a:t>
            </a:r>
            <a:endParaRPr lang="en-US">
              <a:cs typeface="Calibri"/>
            </a:endParaRPr>
          </a:p>
          <a:p>
            <a:r>
              <a:rPr lang="en-US">
                <a:cs typeface="Calibri"/>
              </a:rPr>
              <a:t>SLN - </a:t>
            </a:r>
            <a:r>
              <a:rPr lang="en-US"/>
              <a:t>St. Louis Cardinals</a:t>
            </a:r>
            <a:endParaRPr lang="en-US">
              <a:cs typeface="Calibri"/>
            </a:endParaRPr>
          </a:p>
          <a:p>
            <a:r>
              <a:rPr lang="en-US">
                <a:cs typeface="Calibri"/>
              </a:rPr>
              <a:t>SFN - </a:t>
            </a:r>
            <a:r>
              <a:rPr lang="en-US"/>
              <a:t>San Francisco Giants</a:t>
            </a:r>
            <a:endParaRPr lang="en-US">
              <a:cs typeface="Calibri"/>
            </a:endParaRPr>
          </a:p>
          <a:p>
            <a:r>
              <a:rPr lang="en-US">
                <a:cs typeface="Calibri"/>
              </a:rPr>
              <a:t>CHN - </a:t>
            </a:r>
            <a:r>
              <a:rPr lang="en-US"/>
              <a:t>Chicago Cubs</a:t>
            </a:r>
            <a:endParaRPr lang="en-US">
              <a:cs typeface="Calibri"/>
            </a:endParaRPr>
          </a:p>
        </p:txBody>
      </p:sp>
      <p:sp>
        <p:nvSpPr>
          <p:cNvPr id="4" name="Slide Number Placeholder 3"/>
          <p:cNvSpPr>
            <a:spLocks noGrp="1"/>
          </p:cNvSpPr>
          <p:nvPr>
            <p:ph type="sldNum" sz="quarter" idx="5"/>
          </p:nvPr>
        </p:nvSpPr>
        <p:spPr/>
        <p:txBody>
          <a:bodyPr/>
          <a:lstStyle/>
          <a:p>
            <a:fld id="{B536F389-FC02-6144-B613-1F2A472C8C4A}" type="slidenum">
              <a:rPr lang="en-US" smtClean="0"/>
              <a:t>9</a:t>
            </a:fld>
            <a:endParaRPr lang="en-US"/>
          </a:p>
        </p:txBody>
      </p:sp>
    </p:spTree>
    <p:extLst>
      <p:ext uri="{BB962C8B-B14F-4D97-AF65-F5344CB8AC3E}">
        <p14:creationId xmlns:p14="http://schemas.microsoft.com/office/powerpoint/2010/main" val="1378510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262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125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786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6545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319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24-May-23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993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24-May-23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385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24-May-23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9088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24-May-23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4769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24-May-23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8018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24-May-23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242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24-May-23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465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7D7B41-5EA0-7779-4329-1007F4D6C73F}"/>
              </a:ext>
            </a:extLst>
          </p:cNvPr>
          <p:cNvPicPr>
            <a:picLocks noChangeAspect="1"/>
          </p:cNvPicPr>
          <p:nvPr/>
        </p:nvPicPr>
        <p:blipFill>
          <a:blip r:embed="rId3">
            <a:alphaModFix amt="50000"/>
          </a:blip>
          <a:stretch>
            <a:fillRect/>
          </a:stretch>
        </p:blipFill>
        <p:spPr>
          <a:xfrm>
            <a:off x="-1" y="-1"/>
            <a:ext cx="12192001" cy="6827521"/>
          </a:xfrm>
          <a:prstGeom prst="rect">
            <a:avLst/>
          </a:prstGeom>
        </p:spPr>
      </p:pic>
      <p:sp>
        <p:nvSpPr>
          <p:cNvPr id="19" name="Rectangle 1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286603"/>
            <a:ext cx="10058400" cy="1450757"/>
          </a:xfrm>
        </p:spPr>
        <p:txBody>
          <a:bodyPr vert="horz" lIns="91440" tIns="45720" rIns="91440" bIns="45720" rtlCol="0" anchor="b">
            <a:normAutofit/>
          </a:bodyPr>
          <a:lstStyle/>
          <a:p>
            <a:r>
              <a:rPr lang="en-US" sz="4800" kern="1200" spc="-50" baseline="0" dirty="0" err="1">
                <a:solidFill>
                  <a:schemeClr val="tx1"/>
                </a:solidFill>
                <a:latin typeface="+mj-lt"/>
                <a:ea typeface="+mj-ea"/>
                <a:cs typeface="+mj-cs"/>
              </a:rPr>
              <a:t>PlatteVillains</a:t>
            </a:r>
            <a:r>
              <a:rPr lang="en-US" sz="4800" kern="1200" spc="-50" baseline="0" dirty="0">
                <a:solidFill>
                  <a:schemeClr val="tx1"/>
                </a:solidFill>
                <a:latin typeface="+mj-lt"/>
                <a:ea typeface="+mj-ea"/>
                <a:cs typeface="+mj-cs"/>
              </a:rPr>
              <a:t> – U16  </a:t>
            </a:r>
          </a:p>
        </p:txBody>
      </p:sp>
      <p:sp>
        <p:nvSpPr>
          <p:cNvPr id="3" name="Subtitle 2"/>
          <p:cNvSpPr>
            <a:spLocks noGrp="1"/>
          </p:cNvSpPr>
          <p:nvPr>
            <p:ph type="subTitle" idx="1"/>
          </p:nvPr>
        </p:nvSpPr>
        <p:spPr>
          <a:xfrm>
            <a:off x="1097280" y="1845734"/>
            <a:ext cx="10058400" cy="4023360"/>
          </a:xfrm>
        </p:spPr>
        <p:txBody>
          <a:bodyPr vert="horz" lIns="0" tIns="45720" rIns="0" bIns="45720" rtlCol="0" anchor="t">
            <a:normAutofit/>
          </a:bodyPr>
          <a:lstStyle/>
          <a:p>
            <a:pPr indent="-228600">
              <a:buFont typeface="Calibri" panose="020F0502020204030204" pitchFamily="34" charset="0"/>
              <a:buChar char="•"/>
            </a:pPr>
            <a:endParaRPr lang="en-US" b="1" dirty="0">
              <a:solidFill>
                <a:schemeClr val="tx1"/>
              </a:solidFill>
              <a:latin typeface="+mn-lt"/>
              <a:cs typeface="Calibri"/>
            </a:endParaRPr>
          </a:p>
        </p:txBody>
      </p:sp>
      <p:sp>
        <p:nvSpPr>
          <p:cNvPr id="17" name="Rectangle 26">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8">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AB91-806B-FBA5-9C3D-F77B05EDEFA7}"/>
              </a:ext>
            </a:extLst>
          </p:cNvPr>
          <p:cNvSpPr>
            <a:spLocks noGrp="1"/>
          </p:cNvSpPr>
          <p:nvPr>
            <p:ph type="title"/>
          </p:nvPr>
        </p:nvSpPr>
        <p:spPr>
          <a:xfrm>
            <a:off x="1067592" y="2837134"/>
            <a:ext cx="10058400" cy="1309849"/>
          </a:xfrm>
        </p:spPr>
        <p:txBody>
          <a:bodyPr/>
          <a:lstStyle/>
          <a:p>
            <a:r>
              <a:rPr lang="en-US"/>
              <a:t>Influential Factors</a:t>
            </a:r>
            <a:endParaRPr lang="en-US">
              <a:cs typeface="Calibri Light"/>
            </a:endParaRPr>
          </a:p>
        </p:txBody>
      </p:sp>
    </p:spTree>
    <p:extLst>
      <p:ext uri="{BB962C8B-B14F-4D97-AF65-F5344CB8AC3E}">
        <p14:creationId xmlns:p14="http://schemas.microsoft.com/office/powerpoint/2010/main" val="172207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19">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21">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B8E9287-9831-D33D-F126-DD4D08A0287B}"/>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a:t>Numeric Features</a:t>
            </a:r>
          </a:p>
        </p:txBody>
      </p:sp>
      <p:graphicFrame>
        <p:nvGraphicFramePr>
          <p:cNvPr id="13" name="Content Placeholder 2">
            <a:extLst>
              <a:ext uri="{FF2B5EF4-FFF2-40B4-BE49-F238E27FC236}">
                <a16:creationId xmlns:a16="http://schemas.microsoft.com/office/drawing/2014/main" id="{82AC3139-0098-A923-410C-7066182A5D37}"/>
              </a:ext>
            </a:extLst>
          </p:cNvPr>
          <p:cNvGraphicFramePr>
            <a:graphicFrameLocks/>
          </p:cNvGraphicFramePr>
          <p:nvPr>
            <p:extLst>
              <p:ext uri="{D42A27DB-BD31-4B8C-83A1-F6EECF244321}">
                <p14:modId xmlns:p14="http://schemas.microsoft.com/office/powerpoint/2010/main" val="225392466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1763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E954-3936-9AA9-EA3C-B5203EBBFB86}"/>
              </a:ext>
            </a:extLst>
          </p:cNvPr>
          <p:cNvSpPr>
            <a:spLocks noGrp="1"/>
          </p:cNvSpPr>
          <p:nvPr>
            <p:ph type="title"/>
          </p:nvPr>
        </p:nvSpPr>
        <p:spPr/>
        <p:txBody>
          <a:bodyPr/>
          <a:lstStyle/>
          <a:p>
            <a:r>
              <a:rPr lang="en-US"/>
              <a:t>Categorical Features</a:t>
            </a:r>
          </a:p>
        </p:txBody>
      </p:sp>
      <p:sp>
        <p:nvSpPr>
          <p:cNvPr id="4" name="Rectangle: Rounded Corners 3">
            <a:extLst>
              <a:ext uri="{FF2B5EF4-FFF2-40B4-BE49-F238E27FC236}">
                <a16:creationId xmlns:a16="http://schemas.microsoft.com/office/drawing/2014/main" id="{ABBF7D44-3C71-805F-E345-3924D03930E8}"/>
              </a:ext>
            </a:extLst>
          </p:cNvPr>
          <p:cNvSpPr/>
          <p:nvPr/>
        </p:nvSpPr>
        <p:spPr>
          <a:xfrm>
            <a:off x="1504119" y="2038732"/>
            <a:ext cx="4304367" cy="1643295"/>
          </a:xfrm>
          <a:prstGeom prst="roundRect">
            <a:avLst/>
          </a:prstGeom>
          <a:solidFill>
            <a:srgbClr val="BF7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19E8763-3236-42D2-5481-DAD0F1A78AA7}"/>
              </a:ext>
            </a:extLst>
          </p:cNvPr>
          <p:cNvSpPr/>
          <p:nvPr/>
        </p:nvSpPr>
        <p:spPr>
          <a:xfrm>
            <a:off x="1504119" y="4101257"/>
            <a:ext cx="4304367" cy="1643295"/>
          </a:xfrm>
          <a:prstGeom prst="roundRect">
            <a:avLst/>
          </a:prstGeom>
          <a:solidFill>
            <a:srgbClr val="F7A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9D8B349-5EF8-57CF-AAB6-947558F3BE10}"/>
              </a:ext>
            </a:extLst>
          </p:cNvPr>
          <p:cNvSpPr/>
          <p:nvPr/>
        </p:nvSpPr>
        <p:spPr>
          <a:xfrm>
            <a:off x="6383514" y="4101257"/>
            <a:ext cx="4304367" cy="1643295"/>
          </a:xfrm>
          <a:prstGeom prst="roundRect">
            <a:avLst/>
          </a:prstGeom>
          <a:solidFill>
            <a:srgbClr val="CC7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D13DCE0-8895-61F7-B080-E3B5BCF8546E}"/>
              </a:ext>
            </a:extLst>
          </p:cNvPr>
          <p:cNvSpPr/>
          <p:nvPr/>
        </p:nvSpPr>
        <p:spPr>
          <a:xfrm>
            <a:off x="6383514" y="2038732"/>
            <a:ext cx="4304367" cy="1643295"/>
          </a:xfrm>
          <a:prstGeom prst="roundRect">
            <a:avLst/>
          </a:prstGeom>
          <a:solidFill>
            <a:srgbClr val="F29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9024CD-30F4-F963-48A7-D0997DE930A6}"/>
              </a:ext>
            </a:extLst>
          </p:cNvPr>
          <p:cNvSpPr txBox="1"/>
          <p:nvPr/>
        </p:nvSpPr>
        <p:spPr>
          <a:xfrm>
            <a:off x="2102455" y="2593551"/>
            <a:ext cx="3005750" cy="523220"/>
          </a:xfrm>
          <a:prstGeom prst="rect">
            <a:avLst/>
          </a:prstGeom>
          <a:noFill/>
        </p:spPr>
        <p:txBody>
          <a:bodyPr wrap="square" rtlCol="0">
            <a:spAutoFit/>
          </a:bodyPr>
          <a:lstStyle/>
          <a:p>
            <a:r>
              <a:rPr lang="en-US" sz="2800" b="1">
                <a:solidFill>
                  <a:schemeClr val="bg1"/>
                </a:solidFill>
              </a:rPr>
              <a:t>Day or Night Game</a:t>
            </a:r>
          </a:p>
        </p:txBody>
      </p:sp>
      <p:sp>
        <p:nvSpPr>
          <p:cNvPr id="10" name="TextBox 9">
            <a:extLst>
              <a:ext uri="{FF2B5EF4-FFF2-40B4-BE49-F238E27FC236}">
                <a16:creationId xmlns:a16="http://schemas.microsoft.com/office/drawing/2014/main" id="{92B92B14-8937-7984-A3C9-9BBE5BC277C0}"/>
              </a:ext>
            </a:extLst>
          </p:cNvPr>
          <p:cNvSpPr txBox="1"/>
          <p:nvPr/>
        </p:nvSpPr>
        <p:spPr>
          <a:xfrm>
            <a:off x="2101341" y="4620309"/>
            <a:ext cx="2507237" cy="523220"/>
          </a:xfrm>
          <a:prstGeom prst="rect">
            <a:avLst/>
          </a:prstGeom>
          <a:noFill/>
        </p:spPr>
        <p:txBody>
          <a:bodyPr wrap="square" rtlCol="0">
            <a:spAutoFit/>
          </a:bodyPr>
          <a:lstStyle/>
          <a:p>
            <a:r>
              <a:rPr lang="en-US" sz="2800" b="1">
                <a:solidFill>
                  <a:schemeClr val="bg1"/>
                </a:solidFill>
              </a:rPr>
              <a:t>Day of Week</a:t>
            </a:r>
          </a:p>
        </p:txBody>
      </p:sp>
      <p:sp>
        <p:nvSpPr>
          <p:cNvPr id="11" name="TextBox 10">
            <a:extLst>
              <a:ext uri="{FF2B5EF4-FFF2-40B4-BE49-F238E27FC236}">
                <a16:creationId xmlns:a16="http://schemas.microsoft.com/office/drawing/2014/main" id="{29B23A11-EB63-E2A2-3300-3B9BA3E88E92}"/>
              </a:ext>
            </a:extLst>
          </p:cNvPr>
          <p:cNvSpPr txBox="1"/>
          <p:nvPr/>
        </p:nvSpPr>
        <p:spPr>
          <a:xfrm>
            <a:off x="6915622" y="2593551"/>
            <a:ext cx="3456395" cy="523220"/>
          </a:xfrm>
          <a:prstGeom prst="rect">
            <a:avLst/>
          </a:prstGeom>
          <a:noFill/>
        </p:spPr>
        <p:txBody>
          <a:bodyPr wrap="square" lIns="91440" tIns="45720" rIns="91440" bIns="45720" rtlCol="0" anchor="t">
            <a:spAutoFit/>
          </a:bodyPr>
          <a:lstStyle/>
          <a:p>
            <a:r>
              <a:rPr lang="en-US" sz="2800" b="1">
                <a:solidFill>
                  <a:schemeClr val="bg1"/>
                </a:solidFill>
              </a:rPr>
              <a:t>Home/Visiting Team</a:t>
            </a:r>
          </a:p>
        </p:txBody>
      </p:sp>
      <p:sp>
        <p:nvSpPr>
          <p:cNvPr id="12" name="TextBox 11">
            <a:extLst>
              <a:ext uri="{FF2B5EF4-FFF2-40B4-BE49-F238E27FC236}">
                <a16:creationId xmlns:a16="http://schemas.microsoft.com/office/drawing/2014/main" id="{6A26E256-9CC7-DA4D-AF3D-371D0453E95E}"/>
              </a:ext>
            </a:extLst>
          </p:cNvPr>
          <p:cNvSpPr txBox="1"/>
          <p:nvPr/>
        </p:nvSpPr>
        <p:spPr>
          <a:xfrm>
            <a:off x="6763456" y="4661072"/>
            <a:ext cx="3548452" cy="523220"/>
          </a:xfrm>
          <a:prstGeom prst="rect">
            <a:avLst/>
          </a:prstGeom>
          <a:noFill/>
        </p:spPr>
        <p:txBody>
          <a:bodyPr wrap="square" lIns="91440" tIns="45720" rIns="91440" bIns="45720" rtlCol="0" anchor="t">
            <a:spAutoFit/>
          </a:bodyPr>
          <a:lstStyle/>
          <a:p>
            <a:r>
              <a:rPr lang="en-US" sz="2800" b="1">
                <a:solidFill>
                  <a:schemeClr val="bg1"/>
                </a:solidFill>
              </a:rPr>
              <a:t>Home/Visiting League</a:t>
            </a:r>
          </a:p>
        </p:txBody>
      </p:sp>
    </p:spTree>
    <p:extLst>
      <p:ext uri="{BB962C8B-B14F-4D97-AF65-F5344CB8AC3E}">
        <p14:creationId xmlns:p14="http://schemas.microsoft.com/office/powerpoint/2010/main" val="74980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49488-9C43-3815-CF20-37A343180947}"/>
              </a:ext>
            </a:extLst>
          </p:cNvPr>
          <p:cNvPicPr>
            <a:picLocks noChangeAspect="1"/>
          </p:cNvPicPr>
          <p:nvPr/>
        </p:nvPicPr>
        <p:blipFill>
          <a:blip r:embed="rId3"/>
          <a:stretch>
            <a:fillRect/>
          </a:stretch>
        </p:blipFill>
        <p:spPr>
          <a:xfrm>
            <a:off x="4857750" y="4950107"/>
            <a:ext cx="1924050" cy="1197434"/>
          </a:xfrm>
          <a:prstGeom prst="rect">
            <a:avLst/>
          </a:prstGeom>
        </p:spPr>
      </p:pic>
      <p:pic>
        <p:nvPicPr>
          <p:cNvPr id="6" name="Picture 5">
            <a:extLst>
              <a:ext uri="{FF2B5EF4-FFF2-40B4-BE49-F238E27FC236}">
                <a16:creationId xmlns:a16="http://schemas.microsoft.com/office/drawing/2014/main" id="{E111CFA5-AB9A-CC97-2DAA-22061A94F8F3}"/>
              </a:ext>
            </a:extLst>
          </p:cNvPr>
          <p:cNvPicPr>
            <a:picLocks noChangeAspect="1"/>
          </p:cNvPicPr>
          <p:nvPr/>
        </p:nvPicPr>
        <p:blipFill rotWithShape="1">
          <a:blip r:embed="rId4"/>
          <a:srcRect t="7936"/>
          <a:stretch/>
        </p:blipFill>
        <p:spPr>
          <a:xfrm>
            <a:off x="0" y="1907891"/>
            <a:ext cx="5640478" cy="3042217"/>
          </a:xfrm>
          <a:prstGeom prst="rect">
            <a:avLst/>
          </a:prstGeom>
        </p:spPr>
      </p:pic>
      <p:sp>
        <p:nvSpPr>
          <p:cNvPr id="7" name="TextBox 6">
            <a:extLst>
              <a:ext uri="{FF2B5EF4-FFF2-40B4-BE49-F238E27FC236}">
                <a16:creationId xmlns:a16="http://schemas.microsoft.com/office/drawing/2014/main" id="{3C1CF149-5BF0-EC8A-1CDC-E37123F4DC26}"/>
              </a:ext>
            </a:extLst>
          </p:cNvPr>
          <p:cNvSpPr txBox="1"/>
          <p:nvPr/>
        </p:nvSpPr>
        <p:spPr>
          <a:xfrm>
            <a:off x="0" y="5859218"/>
            <a:ext cx="2275968" cy="381000"/>
          </a:xfrm>
          <a:prstGeom prst="rect">
            <a:avLst/>
          </a:prstGeom>
          <a:noFill/>
        </p:spPr>
        <p:txBody>
          <a:bodyPr wrap="square" rtlCol="0">
            <a:spAutoFit/>
          </a:bodyPr>
          <a:lstStyle/>
          <a:p>
            <a:r>
              <a:rPr lang="en-US"/>
              <a:t>Minnesota Twins</a:t>
            </a:r>
          </a:p>
        </p:txBody>
      </p:sp>
      <p:sp>
        <p:nvSpPr>
          <p:cNvPr id="8" name="TextBox 7">
            <a:extLst>
              <a:ext uri="{FF2B5EF4-FFF2-40B4-BE49-F238E27FC236}">
                <a16:creationId xmlns:a16="http://schemas.microsoft.com/office/drawing/2014/main" id="{A021FB7D-6FC9-C2C3-CFDB-FB2FC9CDA07F}"/>
              </a:ext>
            </a:extLst>
          </p:cNvPr>
          <p:cNvSpPr txBox="1"/>
          <p:nvPr/>
        </p:nvSpPr>
        <p:spPr>
          <a:xfrm>
            <a:off x="200532" y="526623"/>
            <a:ext cx="5238243" cy="830997"/>
          </a:xfrm>
          <a:prstGeom prst="rect">
            <a:avLst/>
          </a:prstGeom>
          <a:noFill/>
        </p:spPr>
        <p:txBody>
          <a:bodyPr wrap="square" rtlCol="0">
            <a:spAutoFit/>
          </a:bodyPr>
          <a:lstStyle/>
          <a:p>
            <a:r>
              <a:rPr lang="en-US" sz="2400"/>
              <a:t>Average Home Game Attendance by Day </a:t>
            </a:r>
          </a:p>
          <a:p>
            <a:r>
              <a:rPr lang="en-US" sz="2400"/>
              <a:t>of Week and Time of Day (2000 to 2022)</a:t>
            </a:r>
          </a:p>
        </p:txBody>
      </p:sp>
      <p:pic>
        <p:nvPicPr>
          <p:cNvPr id="11" name="Picture 10">
            <a:extLst>
              <a:ext uri="{FF2B5EF4-FFF2-40B4-BE49-F238E27FC236}">
                <a16:creationId xmlns:a16="http://schemas.microsoft.com/office/drawing/2014/main" id="{A0057F01-C0A0-EE1A-EE39-3E076482E5C4}"/>
              </a:ext>
            </a:extLst>
          </p:cNvPr>
          <p:cNvPicPr>
            <a:picLocks noChangeAspect="1"/>
          </p:cNvPicPr>
          <p:nvPr/>
        </p:nvPicPr>
        <p:blipFill>
          <a:blip r:embed="rId5"/>
          <a:stretch>
            <a:fillRect/>
          </a:stretch>
        </p:blipFill>
        <p:spPr>
          <a:xfrm>
            <a:off x="5640478" y="1907890"/>
            <a:ext cx="5660457" cy="3042217"/>
          </a:xfrm>
          <a:prstGeom prst="rect">
            <a:avLst/>
          </a:prstGeom>
        </p:spPr>
      </p:pic>
      <p:sp>
        <p:nvSpPr>
          <p:cNvPr id="14" name="TextBox 13">
            <a:extLst>
              <a:ext uri="{FF2B5EF4-FFF2-40B4-BE49-F238E27FC236}">
                <a16:creationId xmlns:a16="http://schemas.microsoft.com/office/drawing/2014/main" id="{0AFB5B66-90CE-0B41-D7D9-6E319FF33271}"/>
              </a:ext>
            </a:extLst>
          </p:cNvPr>
          <p:cNvSpPr txBox="1"/>
          <p:nvPr/>
        </p:nvSpPr>
        <p:spPr>
          <a:xfrm>
            <a:off x="5640478" y="526622"/>
            <a:ext cx="5238243" cy="830997"/>
          </a:xfrm>
          <a:prstGeom prst="rect">
            <a:avLst/>
          </a:prstGeom>
          <a:noFill/>
        </p:spPr>
        <p:txBody>
          <a:bodyPr wrap="square" rtlCol="0">
            <a:spAutoFit/>
          </a:bodyPr>
          <a:lstStyle/>
          <a:p>
            <a:r>
              <a:rPr lang="en-US" sz="2400"/>
              <a:t>Average Home Game Attendance by Day </a:t>
            </a:r>
          </a:p>
          <a:p>
            <a:r>
              <a:rPr lang="en-US" sz="2400"/>
              <a:t>of Week and Time of Day (2022)</a:t>
            </a:r>
          </a:p>
        </p:txBody>
      </p:sp>
    </p:spTree>
    <p:extLst>
      <p:ext uri="{BB962C8B-B14F-4D97-AF65-F5344CB8AC3E}">
        <p14:creationId xmlns:p14="http://schemas.microsoft.com/office/powerpoint/2010/main" val="318471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F7E54D7F-338F-2A3E-9EF4-C04BC178D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726" y="5396604"/>
            <a:ext cx="2622198" cy="761613"/>
          </a:xfrm>
          <a:prstGeom prst="rect">
            <a:avLst/>
          </a:prstGeom>
        </p:spPr>
      </p:pic>
      <p:pic>
        <p:nvPicPr>
          <p:cNvPr id="3" name="Picture 2">
            <a:extLst>
              <a:ext uri="{FF2B5EF4-FFF2-40B4-BE49-F238E27FC236}">
                <a16:creationId xmlns:a16="http://schemas.microsoft.com/office/drawing/2014/main" id="{884807B2-8B8A-ED4F-4ABB-99C3486C6BF6}"/>
              </a:ext>
            </a:extLst>
          </p:cNvPr>
          <p:cNvPicPr>
            <a:picLocks noChangeAspect="1"/>
          </p:cNvPicPr>
          <p:nvPr/>
        </p:nvPicPr>
        <p:blipFill>
          <a:blip r:embed="rId4"/>
          <a:stretch>
            <a:fillRect/>
          </a:stretch>
        </p:blipFill>
        <p:spPr>
          <a:xfrm>
            <a:off x="195650" y="1773830"/>
            <a:ext cx="6024175" cy="3544092"/>
          </a:xfrm>
          <a:prstGeom prst="rect">
            <a:avLst/>
          </a:prstGeom>
        </p:spPr>
      </p:pic>
      <p:sp>
        <p:nvSpPr>
          <p:cNvPr id="8" name="TextBox 7">
            <a:extLst>
              <a:ext uri="{FF2B5EF4-FFF2-40B4-BE49-F238E27FC236}">
                <a16:creationId xmlns:a16="http://schemas.microsoft.com/office/drawing/2014/main" id="{0BD4114B-8360-4E39-3E57-5C76F613AE05}"/>
              </a:ext>
            </a:extLst>
          </p:cNvPr>
          <p:cNvSpPr txBox="1"/>
          <p:nvPr/>
        </p:nvSpPr>
        <p:spPr>
          <a:xfrm>
            <a:off x="0" y="5859218"/>
            <a:ext cx="2275968" cy="381000"/>
          </a:xfrm>
          <a:prstGeom prst="rect">
            <a:avLst/>
          </a:prstGeom>
          <a:noFill/>
        </p:spPr>
        <p:txBody>
          <a:bodyPr wrap="square" rtlCol="0">
            <a:spAutoFit/>
          </a:bodyPr>
          <a:lstStyle/>
          <a:p>
            <a:r>
              <a:rPr lang="en-US"/>
              <a:t>Minnesota Twins</a:t>
            </a:r>
          </a:p>
        </p:txBody>
      </p:sp>
      <p:sp>
        <p:nvSpPr>
          <p:cNvPr id="9" name="TextBox 8">
            <a:extLst>
              <a:ext uri="{FF2B5EF4-FFF2-40B4-BE49-F238E27FC236}">
                <a16:creationId xmlns:a16="http://schemas.microsoft.com/office/drawing/2014/main" id="{61DA18F0-19CB-D9F6-C09F-E69769543C1A}"/>
              </a:ext>
            </a:extLst>
          </p:cNvPr>
          <p:cNvSpPr txBox="1"/>
          <p:nvPr/>
        </p:nvSpPr>
        <p:spPr>
          <a:xfrm>
            <a:off x="500450" y="759028"/>
            <a:ext cx="5238243" cy="830997"/>
          </a:xfrm>
          <a:prstGeom prst="rect">
            <a:avLst/>
          </a:prstGeom>
          <a:noFill/>
        </p:spPr>
        <p:txBody>
          <a:bodyPr wrap="square" rtlCol="0">
            <a:spAutoFit/>
          </a:bodyPr>
          <a:lstStyle/>
          <a:p>
            <a:r>
              <a:rPr lang="en-US" sz="2400"/>
              <a:t>Average Home Game Attendance by Visiting Team (2000 to 2022)</a:t>
            </a:r>
          </a:p>
        </p:txBody>
      </p:sp>
      <p:sp>
        <p:nvSpPr>
          <p:cNvPr id="11" name="TextBox 10">
            <a:extLst>
              <a:ext uri="{FF2B5EF4-FFF2-40B4-BE49-F238E27FC236}">
                <a16:creationId xmlns:a16="http://schemas.microsoft.com/office/drawing/2014/main" id="{C04B1E11-F167-49DD-06D7-F5A5D875A93E}"/>
              </a:ext>
            </a:extLst>
          </p:cNvPr>
          <p:cNvSpPr txBox="1"/>
          <p:nvPr/>
        </p:nvSpPr>
        <p:spPr>
          <a:xfrm>
            <a:off x="6586790" y="759027"/>
            <a:ext cx="5238243" cy="830997"/>
          </a:xfrm>
          <a:prstGeom prst="rect">
            <a:avLst/>
          </a:prstGeom>
          <a:noFill/>
        </p:spPr>
        <p:txBody>
          <a:bodyPr wrap="square" rtlCol="0">
            <a:spAutoFit/>
          </a:bodyPr>
          <a:lstStyle/>
          <a:p>
            <a:r>
              <a:rPr lang="en-US" sz="2400"/>
              <a:t>Average Home Game Attendance by Visiting Team (2022)</a:t>
            </a:r>
          </a:p>
        </p:txBody>
      </p:sp>
      <p:pic>
        <p:nvPicPr>
          <p:cNvPr id="13" name="Picture 12">
            <a:extLst>
              <a:ext uri="{FF2B5EF4-FFF2-40B4-BE49-F238E27FC236}">
                <a16:creationId xmlns:a16="http://schemas.microsoft.com/office/drawing/2014/main" id="{23A80581-1ED7-5A02-52B9-D3CB635783F8}"/>
              </a:ext>
            </a:extLst>
          </p:cNvPr>
          <p:cNvPicPr>
            <a:picLocks noChangeAspect="1"/>
          </p:cNvPicPr>
          <p:nvPr/>
        </p:nvPicPr>
        <p:blipFill>
          <a:blip r:embed="rId5"/>
          <a:stretch>
            <a:fillRect/>
          </a:stretch>
        </p:blipFill>
        <p:spPr>
          <a:xfrm>
            <a:off x="6219825" y="1812777"/>
            <a:ext cx="5939836" cy="3466197"/>
          </a:xfrm>
          <a:prstGeom prst="rect">
            <a:avLst/>
          </a:prstGeom>
        </p:spPr>
      </p:pic>
    </p:spTree>
    <p:extLst>
      <p:ext uri="{BB962C8B-B14F-4D97-AF65-F5344CB8AC3E}">
        <p14:creationId xmlns:p14="http://schemas.microsoft.com/office/powerpoint/2010/main" val="567524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1180-335D-8DC4-A9F6-DF442043001E}"/>
              </a:ext>
            </a:extLst>
          </p:cNvPr>
          <p:cNvSpPr>
            <a:spLocks noGrp="1"/>
          </p:cNvSpPr>
          <p:nvPr>
            <p:ph type="title"/>
          </p:nvPr>
        </p:nvSpPr>
        <p:spPr/>
        <p:txBody>
          <a:bodyPr/>
          <a:lstStyle/>
          <a:p>
            <a:r>
              <a:rPr lang="en-US"/>
              <a:t>Implications for Dynamic Ticket Pricing</a:t>
            </a:r>
          </a:p>
        </p:txBody>
      </p:sp>
      <p:sp>
        <p:nvSpPr>
          <p:cNvPr id="3" name="Content Placeholder 2">
            <a:extLst>
              <a:ext uri="{FF2B5EF4-FFF2-40B4-BE49-F238E27FC236}">
                <a16:creationId xmlns:a16="http://schemas.microsoft.com/office/drawing/2014/main" id="{F76B2DF1-47B5-AB31-5337-12342FA54FDF}"/>
              </a:ext>
            </a:extLst>
          </p:cNvPr>
          <p:cNvSpPr>
            <a:spLocks noGrp="1"/>
          </p:cNvSpPr>
          <p:nvPr>
            <p:ph idx="1"/>
          </p:nvPr>
        </p:nvSpPr>
        <p:spPr/>
        <p:txBody>
          <a:bodyPr vert="horz" lIns="91440" tIns="45720" rIns="91440" bIns="45720" rtlCol="0" anchor="t">
            <a:normAutofit/>
          </a:bodyPr>
          <a:lstStyle/>
          <a:p>
            <a:r>
              <a:rPr lang="en-US"/>
              <a:t>Day of week, game start time, teams playing, etc. affect attendance</a:t>
            </a:r>
          </a:p>
          <a:p>
            <a:pPr lvl="1"/>
            <a:r>
              <a:rPr lang="en-US">
                <a:cs typeface="Calibri"/>
              </a:rPr>
              <a:t>Weekend games, rivals, high team offensive strength draw bigger crowds</a:t>
            </a:r>
          </a:p>
          <a:p>
            <a:r>
              <a:rPr lang="en-US">
                <a:cs typeface="Calibri"/>
              </a:rPr>
              <a:t>~80% of team revenues come from local revenues </a:t>
            </a:r>
          </a:p>
          <a:p>
            <a:pPr lvl="1"/>
            <a:r>
              <a:rPr lang="en-US">
                <a:cs typeface="Calibri"/>
              </a:rPr>
              <a:t>Concessions, media contracts, ticket sales, parking, etc. (</a:t>
            </a:r>
            <a:r>
              <a:rPr lang="en-US" err="1">
                <a:cs typeface="Calibri"/>
              </a:rPr>
              <a:t>Denaux</a:t>
            </a:r>
            <a:r>
              <a:rPr lang="en-US">
                <a:cs typeface="Calibri"/>
              </a:rPr>
              <a:t> et al., 2011)</a:t>
            </a:r>
          </a:p>
          <a:p>
            <a:pPr lvl="1"/>
            <a:r>
              <a:rPr lang="en-US">
                <a:cs typeface="Calibri"/>
              </a:rPr>
              <a:t>Highlights importance of attendance</a:t>
            </a:r>
          </a:p>
          <a:p>
            <a:r>
              <a:rPr lang="en-US">
                <a:cs typeface="Calibri"/>
              </a:rPr>
              <a:t>Prices for high-demand events can be raised</a:t>
            </a:r>
          </a:p>
          <a:p>
            <a:pPr lvl="1"/>
            <a:r>
              <a:rPr lang="en-US">
                <a:cs typeface="Calibri"/>
              </a:rPr>
              <a:t>Aligns ticket face-value with market-value</a:t>
            </a:r>
          </a:p>
        </p:txBody>
      </p:sp>
    </p:spTree>
    <p:extLst>
      <p:ext uri="{BB962C8B-B14F-4D97-AF65-F5344CB8AC3E}">
        <p14:creationId xmlns:p14="http://schemas.microsoft.com/office/powerpoint/2010/main" val="1859765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BC73E2-2443-9B68-2BE5-C25C8E07E3A5}"/>
              </a:ext>
            </a:extLst>
          </p:cNvPr>
          <p:cNvSpPr txBox="1"/>
          <p:nvPr/>
        </p:nvSpPr>
        <p:spPr>
          <a:xfrm>
            <a:off x="685800" y="152070"/>
            <a:ext cx="8005527" cy="369332"/>
          </a:xfrm>
          <a:prstGeom prst="rect">
            <a:avLst/>
          </a:prstGeom>
          <a:noFill/>
        </p:spPr>
        <p:txBody>
          <a:bodyPr wrap="square">
            <a:spAutoFit/>
          </a:bodyPr>
          <a:lstStyle/>
          <a:p>
            <a:r>
              <a:rPr lang="en-US" sz="1800"/>
              <a:t>Average Home Game Attendance by Day of Week and Time of Day (2000 to 2022)</a:t>
            </a:r>
          </a:p>
        </p:txBody>
      </p:sp>
      <p:pic>
        <p:nvPicPr>
          <p:cNvPr id="2" name="Picture 1" descr="Chart, bar chart&#10;&#10;Description automatically generated">
            <a:extLst>
              <a:ext uri="{FF2B5EF4-FFF2-40B4-BE49-F238E27FC236}">
                <a16:creationId xmlns:a16="http://schemas.microsoft.com/office/drawing/2014/main" id="{7989B1FB-5B18-F2DC-A018-57AD4CBFC920}"/>
              </a:ext>
            </a:extLst>
          </p:cNvPr>
          <p:cNvPicPr>
            <a:picLocks noChangeAspect="1"/>
          </p:cNvPicPr>
          <p:nvPr/>
        </p:nvPicPr>
        <p:blipFill rotWithShape="1">
          <a:blip r:embed="rId3">
            <a:extLst>
              <a:ext uri="{28A0092B-C50C-407E-A947-70E740481C1C}">
                <a14:useLocalDpi xmlns:a14="http://schemas.microsoft.com/office/drawing/2010/main" val="0"/>
              </a:ext>
            </a:extLst>
          </a:blip>
          <a:srcRect t="6405"/>
          <a:stretch/>
        </p:blipFill>
        <p:spPr>
          <a:xfrm>
            <a:off x="880072" y="530814"/>
            <a:ext cx="10431855" cy="5702546"/>
          </a:xfrm>
          <a:prstGeom prst="rect">
            <a:avLst/>
          </a:prstGeom>
        </p:spPr>
      </p:pic>
      <p:sp>
        <p:nvSpPr>
          <p:cNvPr id="7" name="TextBox 6">
            <a:extLst>
              <a:ext uri="{FF2B5EF4-FFF2-40B4-BE49-F238E27FC236}">
                <a16:creationId xmlns:a16="http://schemas.microsoft.com/office/drawing/2014/main" id="{27CAEE52-F2C3-9209-C20C-72BCCC4B246D}"/>
              </a:ext>
            </a:extLst>
          </p:cNvPr>
          <p:cNvSpPr txBox="1"/>
          <p:nvPr/>
        </p:nvSpPr>
        <p:spPr>
          <a:xfrm>
            <a:off x="1182805" y="2959558"/>
            <a:ext cx="2062041" cy="422529"/>
          </a:xfrm>
          <a:prstGeom prst="rect">
            <a:avLst/>
          </a:prstGeom>
          <a:noFill/>
        </p:spPr>
        <p:txBody>
          <a:bodyPr wrap="square" rtlCol="0">
            <a:spAutoFit/>
          </a:bodyPr>
          <a:lstStyle/>
          <a:p>
            <a:r>
              <a:rPr lang="en-US"/>
              <a:t>Minnesota Twins</a:t>
            </a:r>
          </a:p>
        </p:txBody>
      </p:sp>
      <p:sp>
        <p:nvSpPr>
          <p:cNvPr id="8" name="TextBox 7">
            <a:extLst>
              <a:ext uri="{FF2B5EF4-FFF2-40B4-BE49-F238E27FC236}">
                <a16:creationId xmlns:a16="http://schemas.microsoft.com/office/drawing/2014/main" id="{FD43F87D-CBC9-0A57-B2C4-21AD2C946AE7}"/>
              </a:ext>
            </a:extLst>
          </p:cNvPr>
          <p:cNvSpPr txBox="1"/>
          <p:nvPr/>
        </p:nvSpPr>
        <p:spPr>
          <a:xfrm>
            <a:off x="6150229" y="2959558"/>
            <a:ext cx="3026950" cy="422529"/>
          </a:xfrm>
          <a:prstGeom prst="rect">
            <a:avLst/>
          </a:prstGeom>
          <a:noFill/>
        </p:spPr>
        <p:txBody>
          <a:bodyPr wrap="square" rtlCol="0">
            <a:spAutoFit/>
          </a:bodyPr>
          <a:lstStyle/>
          <a:p>
            <a:r>
              <a:rPr lang="en-US" b="0" i="0">
                <a:solidFill>
                  <a:srgbClr val="333333"/>
                </a:solidFill>
                <a:effectLst/>
                <a:latin typeface="arial" panose="020B0604020202020204" pitchFamily="34" charset="0"/>
              </a:rPr>
              <a:t>Chicago White Sox</a:t>
            </a:r>
            <a:endParaRPr lang="en-US"/>
          </a:p>
        </p:txBody>
      </p:sp>
      <p:sp>
        <p:nvSpPr>
          <p:cNvPr id="9" name="TextBox 8">
            <a:extLst>
              <a:ext uri="{FF2B5EF4-FFF2-40B4-BE49-F238E27FC236}">
                <a16:creationId xmlns:a16="http://schemas.microsoft.com/office/drawing/2014/main" id="{50D51B1F-031A-F4C0-82FE-FF60190604D8}"/>
              </a:ext>
            </a:extLst>
          </p:cNvPr>
          <p:cNvSpPr txBox="1"/>
          <p:nvPr/>
        </p:nvSpPr>
        <p:spPr>
          <a:xfrm>
            <a:off x="1182805" y="5877547"/>
            <a:ext cx="1839975" cy="422529"/>
          </a:xfrm>
          <a:prstGeom prst="rect">
            <a:avLst/>
          </a:prstGeom>
          <a:noFill/>
        </p:spPr>
        <p:txBody>
          <a:bodyPr wrap="square" rtlCol="0">
            <a:spAutoFit/>
          </a:bodyPr>
          <a:lstStyle/>
          <a:p>
            <a:r>
              <a:rPr lang="en-US" b="0" i="0">
                <a:solidFill>
                  <a:srgbClr val="333333"/>
                </a:solidFill>
                <a:effectLst/>
                <a:latin typeface="arial" panose="020B0604020202020204" pitchFamily="34" charset="0"/>
              </a:rPr>
              <a:t>Detroit Tigers</a:t>
            </a:r>
            <a:endParaRPr lang="en-US"/>
          </a:p>
        </p:txBody>
      </p:sp>
      <p:sp>
        <p:nvSpPr>
          <p:cNvPr id="10" name="TextBox 9">
            <a:extLst>
              <a:ext uri="{FF2B5EF4-FFF2-40B4-BE49-F238E27FC236}">
                <a16:creationId xmlns:a16="http://schemas.microsoft.com/office/drawing/2014/main" id="{CE06E4A4-6312-5C80-54FC-E980DC3C1901}"/>
              </a:ext>
            </a:extLst>
          </p:cNvPr>
          <p:cNvSpPr txBox="1"/>
          <p:nvPr/>
        </p:nvSpPr>
        <p:spPr>
          <a:xfrm>
            <a:off x="6150229" y="5877547"/>
            <a:ext cx="3320415" cy="422529"/>
          </a:xfrm>
          <a:prstGeom prst="rect">
            <a:avLst/>
          </a:prstGeom>
          <a:noFill/>
        </p:spPr>
        <p:txBody>
          <a:bodyPr wrap="square" rtlCol="0">
            <a:spAutoFit/>
          </a:bodyPr>
          <a:lstStyle/>
          <a:p>
            <a:r>
              <a:rPr lang="en-US"/>
              <a:t>Cleveland Guardians</a:t>
            </a:r>
          </a:p>
        </p:txBody>
      </p:sp>
      <p:pic>
        <p:nvPicPr>
          <p:cNvPr id="12" name="Picture 11">
            <a:extLst>
              <a:ext uri="{FF2B5EF4-FFF2-40B4-BE49-F238E27FC236}">
                <a16:creationId xmlns:a16="http://schemas.microsoft.com/office/drawing/2014/main" id="{ADE80D11-9D35-B486-FD11-6F26B37FD62A}"/>
              </a:ext>
            </a:extLst>
          </p:cNvPr>
          <p:cNvPicPr>
            <a:picLocks noChangeAspect="1"/>
          </p:cNvPicPr>
          <p:nvPr/>
        </p:nvPicPr>
        <p:blipFill>
          <a:blip r:embed="rId4"/>
          <a:stretch>
            <a:fillRect/>
          </a:stretch>
        </p:blipFill>
        <p:spPr>
          <a:xfrm>
            <a:off x="10267950" y="0"/>
            <a:ext cx="1924050" cy="1197434"/>
          </a:xfrm>
          <a:prstGeom prst="rect">
            <a:avLst/>
          </a:prstGeom>
        </p:spPr>
      </p:pic>
    </p:spTree>
    <p:extLst>
      <p:ext uri="{BB962C8B-B14F-4D97-AF65-F5344CB8AC3E}">
        <p14:creationId xmlns:p14="http://schemas.microsoft.com/office/powerpoint/2010/main" val="376699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pplication&#10;&#10;Description automatically generated">
            <a:extLst>
              <a:ext uri="{FF2B5EF4-FFF2-40B4-BE49-F238E27FC236}">
                <a16:creationId xmlns:a16="http://schemas.microsoft.com/office/drawing/2014/main" id="{374EC8ED-46A1-D572-0BF7-A451E895D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3" y="336736"/>
            <a:ext cx="11485643" cy="5932789"/>
          </a:xfrm>
          <a:prstGeom prst="rect">
            <a:avLst/>
          </a:prstGeom>
        </p:spPr>
      </p:pic>
      <p:sp>
        <p:nvSpPr>
          <p:cNvPr id="8" name="TextBox 7">
            <a:extLst>
              <a:ext uri="{FF2B5EF4-FFF2-40B4-BE49-F238E27FC236}">
                <a16:creationId xmlns:a16="http://schemas.microsoft.com/office/drawing/2014/main" id="{C389265C-47E0-A94E-7BD3-E9800FB2698C}"/>
              </a:ext>
            </a:extLst>
          </p:cNvPr>
          <p:cNvSpPr txBox="1"/>
          <p:nvPr/>
        </p:nvSpPr>
        <p:spPr>
          <a:xfrm>
            <a:off x="685800" y="152070"/>
            <a:ext cx="8005527" cy="369332"/>
          </a:xfrm>
          <a:prstGeom prst="rect">
            <a:avLst/>
          </a:prstGeom>
          <a:noFill/>
        </p:spPr>
        <p:txBody>
          <a:bodyPr wrap="square">
            <a:spAutoFit/>
          </a:bodyPr>
          <a:lstStyle/>
          <a:p>
            <a:r>
              <a:rPr lang="en-US" sz="1800"/>
              <a:t>Average Home Game Attendance by Visiting Team (2000 to 2022)</a:t>
            </a:r>
          </a:p>
        </p:txBody>
      </p:sp>
      <p:pic>
        <p:nvPicPr>
          <p:cNvPr id="13" name="Picture 12" descr="A picture containing graphical user interface&#10;&#10;Description automatically generated">
            <a:extLst>
              <a:ext uri="{FF2B5EF4-FFF2-40B4-BE49-F238E27FC236}">
                <a16:creationId xmlns:a16="http://schemas.microsoft.com/office/drawing/2014/main" id="{435ABE5C-C4EB-8A87-E1FD-368CD2DD2C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6602" y="28023"/>
            <a:ext cx="1844841" cy="535831"/>
          </a:xfrm>
          <a:prstGeom prst="rect">
            <a:avLst/>
          </a:prstGeom>
        </p:spPr>
      </p:pic>
      <p:sp>
        <p:nvSpPr>
          <p:cNvPr id="4" name="Rectangle 3">
            <a:extLst>
              <a:ext uri="{FF2B5EF4-FFF2-40B4-BE49-F238E27FC236}">
                <a16:creationId xmlns:a16="http://schemas.microsoft.com/office/drawing/2014/main" id="{7F046AC3-01D6-FE44-B07A-1CABC62E3ECC}"/>
              </a:ext>
            </a:extLst>
          </p:cNvPr>
          <p:cNvSpPr/>
          <p:nvPr/>
        </p:nvSpPr>
        <p:spPr>
          <a:xfrm>
            <a:off x="3241141" y="2970716"/>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B4D710-7E76-A03E-8ABB-724B899CADC5}"/>
              </a:ext>
            </a:extLst>
          </p:cNvPr>
          <p:cNvSpPr/>
          <p:nvPr/>
        </p:nvSpPr>
        <p:spPr>
          <a:xfrm>
            <a:off x="3241141" y="4412214"/>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D26192-93AF-88AD-261C-1BCD882E5A15}"/>
              </a:ext>
            </a:extLst>
          </p:cNvPr>
          <p:cNvSpPr/>
          <p:nvPr/>
        </p:nvSpPr>
        <p:spPr>
          <a:xfrm>
            <a:off x="3088920" y="5800127"/>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CB0AD07-596E-911D-3643-228FAE79F1EB}"/>
              </a:ext>
            </a:extLst>
          </p:cNvPr>
          <p:cNvSpPr txBox="1"/>
          <p:nvPr/>
        </p:nvSpPr>
        <p:spPr>
          <a:xfrm>
            <a:off x="1633964" y="1487231"/>
            <a:ext cx="1801147" cy="369332"/>
          </a:xfrm>
          <a:prstGeom prst="rect">
            <a:avLst/>
          </a:prstGeom>
          <a:noFill/>
        </p:spPr>
        <p:txBody>
          <a:bodyPr wrap="square" rtlCol="0">
            <a:spAutoFit/>
          </a:bodyPr>
          <a:lstStyle/>
          <a:p>
            <a:r>
              <a:rPr lang="en-US" dirty="0"/>
              <a:t>Minnesota Twins</a:t>
            </a:r>
          </a:p>
        </p:txBody>
      </p:sp>
      <p:sp>
        <p:nvSpPr>
          <p:cNvPr id="15" name="TextBox 14">
            <a:extLst>
              <a:ext uri="{FF2B5EF4-FFF2-40B4-BE49-F238E27FC236}">
                <a16:creationId xmlns:a16="http://schemas.microsoft.com/office/drawing/2014/main" id="{D6B06866-C0FF-6C4C-D62F-EC4B160B3A37}"/>
              </a:ext>
            </a:extLst>
          </p:cNvPr>
          <p:cNvSpPr txBox="1"/>
          <p:nvPr/>
        </p:nvSpPr>
        <p:spPr>
          <a:xfrm>
            <a:off x="1633964" y="2910271"/>
            <a:ext cx="2643973" cy="369332"/>
          </a:xfrm>
          <a:prstGeom prst="rect">
            <a:avLst/>
          </a:prstGeom>
          <a:noFill/>
        </p:spPr>
        <p:txBody>
          <a:bodyPr wrap="square" rtlCol="0">
            <a:spAutoFit/>
          </a:bodyPr>
          <a:lstStyle/>
          <a:p>
            <a:r>
              <a:rPr lang="en-US" b="0" i="0" dirty="0">
                <a:solidFill>
                  <a:srgbClr val="333333"/>
                </a:solidFill>
                <a:effectLst/>
                <a:latin typeface="arial" panose="020B0604020202020204" pitchFamily="34" charset="0"/>
              </a:rPr>
              <a:t>Chicago White Sox</a:t>
            </a:r>
            <a:endParaRPr lang="en-US" dirty="0"/>
          </a:p>
        </p:txBody>
      </p:sp>
      <p:sp>
        <p:nvSpPr>
          <p:cNvPr id="16" name="TextBox 15">
            <a:extLst>
              <a:ext uri="{FF2B5EF4-FFF2-40B4-BE49-F238E27FC236}">
                <a16:creationId xmlns:a16="http://schemas.microsoft.com/office/drawing/2014/main" id="{47D901BA-42EE-FC01-A729-9F5165718364}"/>
              </a:ext>
            </a:extLst>
          </p:cNvPr>
          <p:cNvSpPr txBox="1"/>
          <p:nvPr/>
        </p:nvSpPr>
        <p:spPr>
          <a:xfrm>
            <a:off x="1633964" y="4333311"/>
            <a:ext cx="1607177" cy="369332"/>
          </a:xfrm>
          <a:prstGeom prst="rect">
            <a:avLst/>
          </a:prstGeom>
          <a:noFill/>
        </p:spPr>
        <p:txBody>
          <a:bodyPr wrap="square" rtlCol="0">
            <a:spAutoFit/>
          </a:bodyPr>
          <a:lstStyle/>
          <a:p>
            <a:r>
              <a:rPr lang="en-US" b="0" i="0" dirty="0">
                <a:solidFill>
                  <a:srgbClr val="333333"/>
                </a:solidFill>
                <a:effectLst/>
                <a:latin typeface="arial" panose="020B0604020202020204" pitchFamily="34" charset="0"/>
              </a:rPr>
              <a:t>Detroit Tigers</a:t>
            </a:r>
            <a:endParaRPr lang="en-US" dirty="0"/>
          </a:p>
        </p:txBody>
      </p:sp>
      <p:sp>
        <p:nvSpPr>
          <p:cNvPr id="17" name="TextBox 16">
            <a:extLst>
              <a:ext uri="{FF2B5EF4-FFF2-40B4-BE49-F238E27FC236}">
                <a16:creationId xmlns:a16="http://schemas.microsoft.com/office/drawing/2014/main" id="{266BBEDA-51C2-611A-BAF8-BAD60D280345}"/>
              </a:ext>
            </a:extLst>
          </p:cNvPr>
          <p:cNvSpPr txBox="1"/>
          <p:nvPr/>
        </p:nvSpPr>
        <p:spPr>
          <a:xfrm>
            <a:off x="1633965" y="5759129"/>
            <a:ext cx="2900308" cy="369332"/>
          </a:xfrm>
          <a:prstGeom prst="rect">
            <a:avLst/>
          </a:prstGeom>
          <a:noFill/>
        </p:spPr>
        <p:txBody>
          <a:bodyPr wrap="square" rtlCol="0">
            <a:spAutoFit/>
          </a:bodyPr>
          <a:lstStyle/>
          <a:p>
            <a:r>
              <a:rPr lang="en-US" dirty="0"/>
              <a:t>Cleveland Guardians</a:t>
            </a:r>
          </a:p>
        </p:txBody>
      </p:sp>
      <p:sp>
        <p:nvSpPr>
          <p:cNvPr id="10" name="Rectangle 9">
            <a:extLst>
              <a:ext uri="{FF2B5EF4-FFF2-40B4-BE49-F238E27FC236}">
                <a16:creationId xmlns:a16="http://schemas.microsoft.com/office/drawing/2014/main" id="{83312B55-2E2E-F8EF-44FC-68C93E5483F2}"/>
              </a:ext>
            </a:extLst>
          </p:cNvPr>
          <p:cNvSpPr/>
          <p:nvPr/>
        </p:nvSpPr>
        <p:spPr>
          <a:xfrm>
            <a:off x="7448268" y="4407055"/>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E15412-3961-E455-B74A-B687721A45AE}"/>
              </a:ext>
            </a:extLst>
          </p:cNvPr>
          <p:cNvSpPr/>
          <p:nvPr/>
        </p:nvSpPr>
        <p:spPr>
          <a:xfrm>
            <a:off x="7368327" y="3029543"/>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E53823-5236-83AC-E577-AA0CE10EE360}"/>
              </a:ext>
            </a:extLst>
          </p:cNvPr>
          <p:cNvSpPr/>
          <p:nvPr/>
        </p:nvSpPr>
        <p:spPr>
          <a:xfrm>
            <a:off x="6998514" y="5765553"/>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878329-0015-ECBF-B7D0-A8FAB23E29F5}"/>
              </a:ext>
            </a:extLst>
          </p:cNvPr>
          <p:cNvSpPr/>
          <p:nvPr/>
        </p:nvSpPr>
        <p:spPr>
          <a:xfrm>
            <a:off x="10790222" y="5765553"/>
            <a:ext cx="624689"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9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625-929B-1C41-CF46-6F3A9D4A73A4}"/>
              </a:ext>
            </a:extLst>
          </p:cNvPr>
          <p:cNvSpPr>
            <a:spLocks noGrp="1"/>
          </p:cNvSpPr>
          <p:nvPr>
            <p:ph type="title"/>
          </p:nvPr>
        </p:nvSpPr>
        <p:spPr/>
        <p:txBody>
          <a:bodyPr/>
          <a:lstStyle/>
          <a:p>
            <a:r>
              <a:rPr lang="en-US"/>
              <a:t>Comparing MN Twins trends to All Teams</a:t>
            </a:r>
          </a:p>
        </p:txBody>
      </p:sp>
      <p:sp>
        <p:nvSpPr>
          <p:cNvPr id="3" name="Text Placeholder 2">
            <a:extLst>
              <a:ext uri="{FF2B5EF4-FFF2-40B4-BE49-F238E27FC236}">
                <a16:creationId xmlns:a16="http://schemas.microsoft.com/office/drawing/2014/main" id="{857E0BBF-0525-C737-18E0-56AA147FDA1D}"/>
              </a:ext>
            </a:extLst>
          </p:cNvPr>
          <p:cNvSpPr>
            <a:spLocks noGrp="1"/>
          </p:cNvSpPr>
          <p:nvPr>
            <p:ph type="body" idx="1"/>
          </p:nvPr>
        </p:nvSpPr>
        <p:spPr/>
        <p:txBody>
          <a:bodyPr>
            <a:normAutofit/>
          </a:bodyPr>
          <a:lstStyle/>
          <a:p>
            <a:r>
              <a:rPr lang="en-US" sz="3200"/>
              <a:t>Similarities</a:t>
            </a:r>
          </a:p>
        </p:txBody>
      </p:sp>
      <p:sp>
        <p:nvSpPr>
          <p:cNvPr id="4" name="Content Placeholder 3">
            <a:extLst>
              <a:ext uri="{FF2B5EF4-FFF2-40B4-BE49-F238E27FC236}">
                <a16:creationId xmlns:a16="http://schemas.microsoft.com/office/drawing/2014/main" id="{8D828ADF-5A87-B6B2-DF9B-638E90D4016A}"/>
              </a:ext>
            </a:extLst>
          </p:cNvPr>
          <p:cNvSpPr>
            <a:spLocks noGrp="1"/>
          </p:cNvSpPr>
          <p:nvPr>
            <p:ph sz="half" idx="2"/>
          </p:nvPr>
        </p:nvSpPr>
        <p:spPr/>
        <p:txBody>
          <a:bodyPr>
            <a:normAutofit/>
          </a:bodyPr>
          <a:lstStyle/>
          <a:p>
            <a:r>
              <a:rPr lang="en-US" sz="3200"/>
              <a:t>Game numbers</a:t>
            </a:r>
          </a:p>
          <a:p>
            <a:pPr lvl="1"/>
            <a:r>
              <a:rPr lang="en-US" sz="2800"/>
              <a:t>Highest positive correlations for MN Twins and all teams</a:t>
            </a:r>
          </a:p>
          <a:p>
            <a:r>
              <a:rPr lang="en-US" sz="3200"/>
              <a:t>Offensive features are more likely to be significant</a:t>
            </a:r>
          </a:p>
          <a:p>
            <a:endParaRPr lang="en-US"/>
          </a:p>
        </p:txBody>
      </p:sp>
      <p:sp>
        <p:nvSpPr>
          <p:cNvPr id="5" name="Text Placeholder 4">
            <a:extLst>
              <a:ext uri="{FF2B5EF4-FFF2-40B4-BE49-F238E27FC236}">
                <a16:creationId xmlns:a16="http://schemas.microsoft.com/office/drawing/2014/main" id="{656BC7F4-B9DE-D656-E329-DE34B0FB8D1D}"/>
              </a:ext>
            </a:extLst>
          </p:cNvPr>
          <p:cNvSpPr>
            <a:spLocks noGrp="1"/>
          </p:cNvSpPr>
          <p:nvPr>
            <p:ph type="body" sz="quarter" idx="3"/>
          </p:nvPr>
        </p:nvSpPr>
        <p:spPr/>
        <p:txBody>
          <a:bodyPr>
            <a:normAutofit/>
          </a:bodyPr>
          <a:lstStyle/>
          <a:p>
            <a:r>
              <a:rPr lang="en-US" sz="3200"/>
              <a:t>Differences</a:t>
            </a:r>
          </a:p>
        </p:txBody>
      </p:sp>
      <p:sp>
        <p:nvSpPr>
          <p:cNvPr id="6" name="Content Placeholder 5">
            <a:extLst>
              <a:ext uri="{FF2B5EF4-FFF2-40B4-BE49-F238E27FC236}">
                <a16:creationId xmlns:a16="http://schemas.microsoft.com/office/drawing/2014/main" id="{A15B729C-2EE9-F2BA-3D15-4E9EDB2E6714}"/>
              </a:ext>
            </a:extLst>
          </p:cNvPr>
          <p:cNvSpPr>
            <a:spLocks noGrp="1"/>
          </p:cNvSpPr>
          <p:nvPr>
            <p:ph sz="quarter" idx="4"/>
          </p:nvPr>
        </p:nvSpPr>
        <p:spPr>
          <a:xfrm>
            <a:off x="6172200" y="2505075"/>
            <a:ext cx="5550408" cy="3684588"/>
          </a:xfrm>
        </p:spPr>
        <p:txBody>
          <a:bodyPr>
            <a:normAutofit/>
          </a:bodyPr>
          <a:lstStyle/>
          <a:p>
            <a:r>
              <a:rPr lang="en-US" sz="3200"/>
              <a:t>Year</a:t>
            </a:r>
          </a:p>
          <a:p>
            <a:pPr lvl="1"/>
            <a:r>
              <a:rPr lang="en-US" sz="2800"/>
              <a:t>Positively correlated for MN Twins</a:t>
            </a:r>
          </a:p>
          <a:p>
            <a:pPr lvl="1"/>
            <a:r>
              <a:rPr lang="en-US" sz="2800"/>
              <a:t>Negatively correlated for All Teams</a:t>
            </a:r>
          </a:p>
          <a:p>
            <a:r>
              <a:rPr lang="en-US" sz="3200"/>
              <a:t>Length of game</a:t>
            </a:r>
          </a:p>
          <a:p>
            <a:pPr lvl="1"/>
            <a:r>
              <a:rPr lang="en-US" sz="2800"/>
              <a:t>Negatively correlated for MN Twins</a:t>
            </a:r>
          </a:p>
          <a:p>
            <a:pPr lvl="1"/>
            <a:r>
              <a:rPr lang="en-US" sz="2800"/>
              <a:t>Positively correlated for All Teams</a:t>
            </a:r>
          </a:p>
          <a:p>
            <a:pPr lvl="1"/>
            <a:endParaRPr lang="en-US"/>
          </a:p>
          <a:p>
            <a:endParaRPr lang="en-US"/>
          </a:p>
        </p:txBody>
      </p:sp>
    </p:spTree>
    <p:extLst>
      <p:ext uri="{BB962C8B-B14F-4D97-AF65-F5344CB8AC3E}">
        <p14:creationId xmlns:p14="http://schemas.microsoft.com/office/powerpoint/2010/main" val="9415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9AC8-6E2F-B836-0932-E7238C72E50A}"/>
              </a:ext>
            </a:extLst>
          </p:cNvPr>
          <p:cNvSpPr>
            <a:spLocks noGrp="1"/>
          </p:cNvSpPr>
          <p:nvPr>
            <p:ph type="title"/>
          </p:nvPr>
        </p:nvSpPr>
        <p:spPr>
          <a:xfrm>
            <a:off x="831849" y="1709738"/>
            <a:ext cx="11181185" cy="2852737"/>
          </a:xfrm>
        </p:spPr>
        <p:txBody>
          <a:bodyPr/>
          <a:lstStyle/>
          <a:p>
            <a:r>
              <a:rPr lang="en-US"/>
              <a:t>Predicting Attendance</a:t>
            </a:r>
          </a:p>
        </p:txBody>
      </p:sp>
      <p:sp>
        <p:nvSpPr>
          <p:cNvPr id="3" name="Text Placeholder 2">
            <a:extLst>
              <a:ext uri="{FF2B5EF4-FFF2-40B4-BE49-F238E27FC236}">
                <a16:creationId xmlns:a16="http://schemas.microsoft.com/office/drawing/2014/main" id="{D397A714-80DC-39A4-1F49-D0BED4F6E5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32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5681-F8DA-9023-1593-725EE2E8E6AD}"/>
              </a:ext>
            </a:extLst>
          </p:cNvPr>
          <p:cNvSpPr>
            <a:spLocks noGrp="1"/>
          </p:cNvSpPr>
          <p:nvPr>
            <p:ph type="title"/>
          </p:nvPr>
        </p:nvSpPr>
        <p:spPr/>
        <p:txBody>
          <a:bodyPr/>
          <a:lstStyle/>
          <a:p>
            <a:r>
              <a:rPr lang="en-US"/>
              <a:t>Summary of our work</a:t>
            </a:r>
          </a:p>
        </p:txBody>
      </p:sp>
      <p:sp>
        <p:nvSpPr>
          <p:cNvPr id="3" name="Content Placeholder 2">
            <a:extLst>
              <a:ext uri="{FF2B5EF4-FFF2-40B4-BE49-F238E27FC236}">
                <a16:creationId xmlns:a16="http://schemas.microsoft.com/office/drawing/2014/main" id="{787084C7-D1C4-4F25-48F4-DF1D15158A1E}"/>
              </a:ext>
            </a:extLst>
          </p:cNvPr>
          <p:cNvSpPr>
            <a:spLocks noGrp="1"/>
          </p:cNvSpPr>
          <p:nvPr>
            <p:ph idx="1"/>
          </p:nvPr>
        </p:nvSpPr>
        <p:spPr/>
        <p:txBody>
          <a:bodyPr>
            <a:normAutofit/>
          </a:bodyPr>
          <a:lstStyle/>
          <a:p>
            <a:r>
              <a:rPr lang="en-US" sz="2800" dirty="0"/>
              <a:t>Analyzed historic trends in MN Twins attendance</a:t>
            </a:r>
          </a:p>
          <a:p>
            <a:pPr lvl="1"/>
            <a:r>
              <a:rPr lang="en-US" sz="2400" dirty="0"/>
              <a:t>Determined factors associated with high-attendance games</a:t>
            </a:r>
          </a:p>
          <a:p>
            <a:r>
              <a:rPr lang="en-US" sz="2800" dirty="0"/>
              <a:t>Data can be used to help Twins’ make informed business decisions</a:t>
            </a:r>
          </a:p>
          <a:p>
            <a:pPr lvl="1"/>
            <a:r>
              <a:rPr lang="en-US" sz="2400" dirty="0"/>
              <a:t>Dynamic pricing strategies, attendance/customer behavior predictions</a:t>
            </a:r>
          </a:p>
          <a:p>
            <a:r>
              <a:rPr lang="en-US" sz="2800" dirty="0"/>
              <a:t>Suggest IOT strategies at Target Field</a:t>
            </a:r>
          </a:p>
          <a:p>
            <a:endParaRPr lang="en-US" sz="2800" dirty="0"/>
          </a:p>
          <a:p>
            <a:endParaRPr lang="en-US" sz="2800" dirty="0"/>
          </a:p>
        </p:txBody>
      </p:sp>
    </p:spTree>
    <p:extLst>
      <p:ext uri="{BB962C8B-B14F-4D97-AF65-F5344CB8AC3E}">
        <p14:creationId xmlns:p14="http://schemas.microsoft.com/office/powerpoint/2010/main" val="226005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6D5-95F1-E865-9664-1A444EC22A59}"/>
              </a:ext>
            </a:extLst>
          </p:cNvPr>
          <p:cNvSpPr>
            <a:spLocks noGrp="1"/>
          </p:cNvSpPr>
          <p:nvPr>
            <p:ph type="title"/>
          </p:nvPr>
        </p:nvSpPr>
        <p:spPr/>
        <p:txBody>
          <a:bodyPr/>
          <a:lstStyle/>
          <a:p>
            <a:r>
              <a:rPr lang="en-US">
                <a:cs typeface="Calibri Light"/>
              </a:rPr>
              <a:t>Prediction Modeling</a:t>
            </a:r>
            <a:endParaRPr lang="en-US"/>
          </a:p>
        </p:txBody>
      </p:sp>
      <p:sp>
        <p:nvSpPr>
          <p:cNvPr id="3" name="Content Placeholder 2">
            <a:extLst>
              <a:ext uri="{FF2B5EF4-FFF2-40B4-BE49-F238E27FC236}">
                <a16:creationId xmlns:a16="http://schemas.microsoft.com/office/drawing/2014/main" id="{C9A3F2C9-5933-B283-E0B8-AAB769F94C5A}"/>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en-US">
                <a:ea typeface="+mn-lt"/>
                <a:cs typeface="+mn-lt"/>
              </a:rPr>
              <a:t>Machine learning methods used:</a:t>
            </a:r>
          </a:p>
          <a:p>
            <a:pPr marL="383540" lvl="1">
              <a:buFont typeface="Arial" panose="020F0502020204030204" pitchFamily="34" charset="0"/>
              <a:buChar char="•"/>
            </a:pPr>
            <a:r>
              <a:rPr lang="en-US">
                <a:ea typeface="+mn-lt"/>
                <a:cs typeface="+mn-lt"/>
              </a:rPr>
              <a:t>K-Nearest Neighbors (KNN)</a:t>
            </a:r>
          </a:p>
          <a:p>
            <a:pPr marL="383540" lvl="1">
              <a:buFont typeface="Arial" panose="020F0502020204030204" pitchFamily="34" charset="0"/>
              <a:buChar char="•"/>
            </a:pPr>
            <a:r>
              <a:rPr lang="en-US">
                <a:ea typeface="+mn-lt"/>
                <a:cs typeface="+mn-lt"/>
              </a:rPr>
              <a:t>Generalized Linear Model with Lasso or Elastic-Net Regularization (GLM Net)</a:t>
            </a:r>
          </a:p>
          <a:p>
            <a:pPr marL="383540" lvl="1">
              <a:buFont typeface="Arial" panose="020F0502020204030204" pitchFamily="34" charset="0"/>
              <a:buChar char="•"/>
            </a:pPr>
            <a:r>
              <a:rPr lang="en-US">
                <a:ea typeface="+mn-lt"/>
                <a:cs typeface="+mn-lt"/>
              </a:rPr>
              <a:t>Gradient Boosting Machine (GBM)</a:t>
            </a:r>
          </a:p>
          <a:p>
            <a:pPr marL="383540" lvl="1">
              <a:buFont typeface="Arial" panose="020F0502020204030204" pitchFamily="34" charset="0"/>
              <a:buChar char="•"/>
            </a:pPr>
            <a:r>
              <a:rPr lang="en-US">
                <a:ea typeface="+mn-lt"/>
                <a:cs typeface="+mn-lt"/>
              </a:rPr>
              <a:t>Random Forest</a:t>
            </a:r>
          </a:p>
          <a:p>
            <a:pPr>
              <a:buFont typeface="Arial" panose="020F0502020204030204" pitchFamily="34" charset="0"/>
              <a:buChar char="•"/>
            </a:pPr>
            <a:r>
              <a:rPr lang="en-US">
                <a:ea typeface="+mn-lt"/>
                <a:cs typeface="+mn-lt"/>
              </a:rPr>
              <a:t>Methods can be found in multiple R libraries and use MLR to run</a:t>
            </a:r>
            <a:endParaRPr lang="en-US">
              <a:cs typeface="Calibri" panose="020F0502020204030204"/>
            </a:endParaRPr>
          </a:p>
          <a:p>
            <a:pPr marL="383540" lvl="1">
              <a:buFont typeface="Arial" panose="020F0502020204030204" pitchFamily="34" charset="0"/>
              <a:buChar char="•"/>
            </a:pPr>
            <a:r>
              <a:rPr lang="en-US">
                <a:ea typeface="+mn-lt"/>
                <a:cs typeface="+mn-lt"/>
              </a:rPr>
              <a:t>Base </a:t>
            </a:r>
            <a:r>
              <a:rPr lang="en-US" err="1">
                <a:ea typeface="+mn-lt"/>
                <a:cs typeface="+mn-lt"/>
              </a:rPr>
              <a:t>lm</a:t>
            </a:r>
            <a:r>
              <a:rPr lang="en-US">
                <a:ea typeface="+mn-lt"/>
                <a:cs typeface="+mn-lt"/>
              </a:rPr>
              <a:t> function with Random Forest</a:t>
            </a:r>
          </a:p>
          <a:p>
            <a:pPr marL="383540" lvl="1">
              <a:buFont typeface="Arial" panose="020F0502020204030204" pitchFamily="34" charset="0"/>
              <a:buChar char="•"/>
            </a:pPr>
            <a:r>
              <a:rPr lang="en-US">
                <a:ea typeface="+mn-lt"/>
                <a:cs typeface="+mn-lt"/>
              </a:rPr>
              <a:t>R Libraries </a:t>
            </a:r>
            <a:r>
              <a:rPr lang="en-US" err="1">
                <a:ea typeface="+mn-lt"/>
                <a:cs typeface="+mn-lt"/>
              </a:rPr>
              <a:t>kknn</a:t>
            </a:r>
            <a:r>
              <a:rPr lang="en-US">
                <a:ea typeface="+mn-lt"/>
                <a:cs typeface="+mn-lt"/>
              </a:rPr>
              <a:t>, h2o, and </a:t>
            </a:r>
            <a:r>
              <a:rPr lang="en-US" err="1">
                <a:ea typeface="+mn-lt"/>
                <a:cs typeface="+mn-lt"/>
              </a:rPr>
              <a:t>glmnet</a:t>
            </a:r>
            <a:endParaRPr lang="en-US">
              <a:ea typeface="+mn-lt"/>
              <a:cs typeface="+mn-lt"/>
            </a:endParaRPr>
          </a:p>
          <a:p>
            <a:pPr>
              <a:buFont typeface="Arial" panose="020F0502020204030204" pitchFamily="34" charset="0"/>
              <a:buChar char="•"/>
            </a:pPr>
            <a:r>
              <a:rPr lang="en-US">
                <a:ea typeface="+mn-lt"/>
                <a:cs typeface="+mn-lt"/>
              </a:rPr>
              <a:t>Variables used from stepwise model and correlation matrix</a:t>
            </a:r>
          </a:p>
          <a:p>
            <a:pPr>
              <a:buFont typeface="Arial" panose="020F0502020204030204" pitchFamily="34" charset="0"/>
              <a:buChar char="•"/>
            </a:pPr>
            <a:r>
              <a:rPr lang="en-US">
                <a:ea typeface="+mn-lt"/>
                <a:cs typeface="+mn-lt"/>
              </a:rPr>
              <a:t>All models went through 30 iterations of cross validation</a:t>
            </a:r>
            <a:endParaRPr lang="en-US">
              <a:cs typeface="Calibri" panose="020F0502020204030204"/>
            </a:endParaRPr>
          </a:p>
        </p:txBody>
      </p:sp>
    </p:spTree>
    <p:extLst>
      <p:ext uri="{BB962C8B-B14F-4D97-AF65-F5344CB8AC3E}">
        <p14:creationId xmlns:p14="http://schemas.microsoft.com/office/powerpoint/2010/main" val="84661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334-ECCB-80DD-4D26-63E869DA1321}"/>
              </a:ext>
            </a:extLst>
          </p:cNvPr>
          <p:cNvSpPr>
            <a:spLocks noGrp="1"/>
          </p:cNvSpPr>
          <p:nvPr>
            <p:ph type="title"/>
          </p:nvPr>
        </p:nvSpPr>
        <p:spPr>
          <a:xfrm>
            <a:off x="688146" y="590901"/>
            <a:ext cx="10502414" cy="984379"/>
          </a:xfrm>
        </p:spPr>
        <p:txBody>
          <a:bodyPr vert="horz" lIns="91440" tIns="45720" rIns="91440" bIns="45720" rtlCol="0" anchor="b">
            <a:normAutofit/>
          </a:bodyPr>
          <a:lstStyle/>
          <a:p>
            <a:r>
              <a:rPr lang="en-US" sz="6100">
                <a:solidFill>
                  <a:schemeClr val="tx1">
                    <a:lumMod val="85000"/>
                    <a:lumOff val="15000"/>
                  </a:schemeClr>
                </a:solidFill>
              </a:rPr>
              <a:t>Prediction Method Results</a:t>
            </a:r>
          </a:p>
        </p:txBody>
      </p:sp>
      <p:cxnSp>
        <p:nvCxnSpPr>
          <p:cNvPr id="40"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1"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D3519972-8F36-81F2-9DC7-29397E0ADC9C}"/>
              </a:ext>
            </a:extLst>
          </p:cNvPr>
          <p:cNvGraphicFramePr>
            <a:graphicFrameLocks noGrp="1"/>
          </p:cNvGraphicFramePr>
          <p:nvPr>
            <p:extLst>
              <p:ext uri="{D42A27DB-BD31-4B8C-83A1-F6EECF244321}">
                <p14:modId xmlns:p14="http://schemas.microsoft.com/office/powerpoint/2010/main" val="2028131680"/>
              </p:ext>
            </p:extLst>
          </p:nvPr>
        </p:nvGraphicFramePr>
        <p:xfrm>
          <a:off x="461817" y="1881907"/>
          <a:ext cx="11313849" cy="3858400"/>
        </p:xfrm>
        <a:graphic>
          <a:graphicData uri="http://schemas.openxmlformats.org/drawingml/2006/table">
            <a:tbl>
              <a:tblPr firstRow="1" bandRow="1">
                <a:tableStyleId>{5C22544A-7EE6-4342-B048-85BDC9FD1C3A}</a:tableStyleId>
              </a:tblPr>
              <a:tblGrid>
                <a:gridCol w="2639688">
                  <a:extLst>
                    <a:ext uri="{9D8B030D-6E8A-4147-A177-3AD203B41FA5}">
                      <a16:colId xmlns:a16="http://schemas.microsoft.com/office/drawing/2014/main" val="3583993594"/>
                    </a:ext>
                  </a:extLst>
                </a:gridCol>
                <a:gridCol w="2891387">
                  <a:extLst>
                    <a:ext uri="{9D8B030D-6E8A-4147-A177-3AD203B41FA5}">
                      <a16:colId xmlns:a16="http://schemas.microsoft.com/office/drawing/2014/main" val="4199484339"/>
                    </a:ext>
                  </a:extLst>
                </a:gridCol>
                <a:gridCol w="2891387">
                  <a:extLst>
                    <a:ext uri="{9D8B030D-6E8A-4147-A177-3AD203B41FA5}">
                      <a16:colId xmlns:a16="http://schemas.microsoft.com/office/drawing/2014/main" val="3182323441"/>
                    </a:ext>
                  </a:extLst>
                </a:gridCol>
                <a:gridCol w="2891387">
                  <a:extLst>
                    <a:ext uri="{9D8B030D-6E8A-4147-A177-3AD203B41FA5}">
                      <a16:colId xmlns:a16="http://schemas.microsoft.com/office/drawing/2014/main" val="1632456446"/>
                    </a:ext>
                  </a:extLst>
                </a:gridCol>
              </a:tblGrid>
              <a:tr h="1047449">
                <a:tc>
                  <a:txBody>
                    <a:bodyPr/>
                    <a:lstStyle/>
                    <a:p>
                      <a:r>
                        <a:rPr lang="en-US" sz="2800"/>
                        <a:t>Machine Learning Method</a:t>
                      </a:r>
                    </a:p>
                  </a:txBody>
                  <a:tcPr marL="141547" marR="141547" marT="70774" marB="70774"/>
                </a:tc>
                <a:tc>
                  <a:txBody>
                    <a:bodyPr/>
                    <a:lstStyle/>
                    <a:p>
                      <a:r>
                        <a:rPr lang="en-US" sz="2800"/>
                        <a:t>Average R-Squared Value</a:t>
                      </a:r>
                    </a:p>
                  </a:txBody>
                  <a:tcPr marL="141547" marR="141547" marT="70774" marB="70774"/>
                </a:tc>
                <a:tc>
                  <a:txBody>
                    <a:bodyPr/>
                    <a:lstStyle/>
                    <a:p>
                      <a:pPr lvl="0">
                        <a:buNone/>
                      </a:pPr>
                      <a:r>
                        <a:rPr lang="en-US" sz="2800"/>
                        <a:t>Explained Variance</a:t>
                      </a:r>
                    </a:p>
                  </a:txBody>
                  <a:tcPr marL="141546" marR="141546" marT="70774" marB="70774"/>
                </a:tc>
                <a:tc>
                  <a:txBody>
                    <a:bodyPr/>
                    <a:lstStyle/>
                    <a:p>
                      <a:pPr lvl="0">
                        <a:buNone/>
                      </a:pPr>
                      <a:r>
                        <a:rPr lang="en-US" sz="2800"/>
                        <a:t>Mean Absolute Percentage Error</a:t>
                      </a:r>
                    </a:p>
                  </a:txBody>
                  <a:tcPr marL="141546" marR="141546" marT="70774" marB="70774"/>
                </a:tc>
                <a:extLst>
                  <a:ext uri="{0D108BD9-81ED-4DB2-BD59-A6C34878D82A}">
                    <a16:rowId xmlns:a16="http://schemas.microsoft.com/office/drawing/2014/main" val="3221052829"/>
                  </a:ext>
                </a:extLst>
              </a:tr>
              <a:tr h="562840">
                <a:tc>
                  <a:txBody>
                    <a:bodyPr/>
                    <a:lstStyle/>
                    <a:p>
                      <a:r>
                        <a:rPr lang="en-US" sz="2800"/>
                        <a:t>GLM Net</a:t>
                      </a:r>
                    </a:p>
                  </a:txBody>
                  <a:tcPr marL="141547" marR="141547" marT="70774" marB="7077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54%</a:t>
                      </a:r>
                    </a:p>
                  </a:txBody>
                  <a:tcPr marL="141547" marR="141547" marT="70774" marB="70774"/>
                </a:tc>
                <a:tc>
                  <a:txBody>
                    <a:bodyPr/>
                    <a:lstStyle/>
                    <a:p>
                      <a:pPr marL="0" lvl="0" indent="0" algn="ctr" defTabSz="914400">
                        <a:lnSpc>
                          <a:spcPct val="100000"/>
                        </a:lnSpc>
                        <a:spcBef>
                          <a:spcPts val="0"/>
                        </a:spcBef>
                        <a:spcAft>
                          <a:spcPts val="0"/>
                        </a:spcAft>
                        <a:buNone/>
                        <a:tabLst/>
                        <a:defRPr/>
                      </a:pPr>
                      <a:r>
                        <a:rPr lang="en-US" sz="2800"/>
                        <a:t>54%</a:t>
                      </a:r>
                    </a:p>
                  </a:txBody>
                  <a:tcPr marL="141546" marR="141546" marT="70774" marB="70774"/>
                </a:tc>
                <a:tc>
                  <a:txBody>
                    <a:bodyPr/>
                    <a:lstStyle/>
                    <a:p>
                      <a:pPr marL="0" lvl="0" indent="0" algn="ctr" defTabSz="914400">
                        <a:lnSpc>
                          <a:spcPct val="100000"/>
                        </a:lnSpc>
                        <a:spcBef>
                          <a:spcPts val="0"/>
                        </a:spcBef>
                        <a:spcAft>
                          <a:spcPts val="0"/>
                        </a:spcAft>
                        <a:buNone/>
                        <a:tabLst/>
                        <a:defRPr/>
                      </a:pPr>
                      <a:r>
                        <a:rPr lang="en-US" sz="2800"/>
                        <a:t>24%</a:t>
                      </a:r>
                    </a:p>
                  </a:txBody>
                  <a:tcPr marL="141546" marR="141546" marT="70774" marB="70774"/>
                </a:tc>
                <a:extLst>
                  <a:ext uri="{0D108BD9-81ED-4DB2-BD59-A6C34878D82A}">
                    <a16:rowId xmlns:a16="http://schemas.microsoft.com/office/drawing/2014/main" val="3517214709"/>
                  </a:ext>
                </a:extLst>
              </a:tr>
              <a:tr h="622808">
                <a:tc>
                  <a:txBody>
                    <a:bodyPr/>
                    <a:lstStyle/>
                    <a:p>
                      <a:r>
                        <a:rPr lang="en-US" sz="2800"/>
                        <a:t>KNN</a:t>
                      </a:r>
                    </a:p>
                  </a:txBody>
                  <a:tcPr marL="141547" marR="141547" marT="70774" marB="70774"/>
                </a:tc>
                <a:tc>
                  <a:txBody>
                    <a:bodyPr/>
                    <a:lstStyle/>
                    <a:p>
                      <a:pPr algn="ctr"/>
                      <a:r>
                        <a:rPr lang="en-US" sz="2800"/>
                        <a:t>68%</a:t>
                      </a:r>
                    </a:p>
                  </a:txBody>
                  <a:tcPr marL="141547" marR="141547" marT="70774" marB="70774"/>
                </a:tc>
                <a:tc>
                  <a:txBody>
                    <a:bodyPr/>
                    <a:lstStyle/>
                    <a:p>
                      <a:pPr lvl="0" algn="ctr">
                        <a:buNone/>
                      </a:pPr>
                      <a:r>
                        <a:rPr lang="en-US" sz="2800"/>
                        <a:t>62%</a:t>
                      </a:r>
                    </a:p>
                  </a:txBody>
                  <a:tcPr marL="141546" marR="141546" marT="70774" marB="70774"/>
                </a:tc>
                <a:tc>
                  <a:txBody>
                    <a:bodyPr/>
                    <a:lstStyle/>
                    <a:p>
                      <a:pPr lvl="0" algn="ctr">
                        <a:buNone/>
                      </a:pPr>
                      <a:r>
                        <a:rPr lang="en-US" sz="2800"/>
                        <a:t>19%</a:t>
                      </a:r>
                    </a:p>
                  </a:txBody>
                  <a:tcPr marL="141546" marR="141546" marT="70774" marB="70774"/>
                </a:tc>
                <a:extLst>
                  <a:ext uri="{0D108BD9-81ED-4DB2-BD59-A6C34878D82A}">
                    <a16:rowId xmlns:a16="http://schemas.microsoft.com/office/drawing/2014/main" val="15471685"/>
                  </a:ext>
                </a:extLst>
              </a:tr>
              <a:tr h="622808">
                <a:tc>
                  <a:txBody>
                    <a:bodyPr/>
                    <a:lstStyle/>
                    <a:p>
                      <a:r>
                        <a:rPr lang="en-US" sz="2800"/>
                        <a:t>GBM</a:t>
                      </a:r>
                    </a:p>
                  </a:txBody>
                  <a:tcPr marL="141547" marR="141547" marT="70774" marB="70774"/>
                </a:tc>
                <a:tc>
                  <a:txBody>
                    <a:bodyPr/>
                    <a:lstStyle/>
                    <a:p>
                      <a:pPr algn="ctr"/>
                      <a:r>
                        <a:rPr lang="en-US" sz="2800"/>
                        <a:t>71%</a:t>
                      </a:r>
                    </a:p>
                  </a:txBody>
                  <a:tcPr marL="141547" marR="141547" marT="70774" marB="70774"/>
                </a:tc>
                <a:tc>
                  <a:txBody>
                    <a:bodyPr/>
                    <a:lstStyle/>
                    <a:p>
                      <a:pPr lvl="0" algn="ctr">
                        <a:buNone/>
                      </a:pPr>
                      <a:r>
                        <a:rPr lang="en-US" sz="2800"/>
                        <a:t>59%</a:t>
                      </a:r>
                    </a:p>
                  </a:txBody>
                  <a:tcPr marL="141546" marR="141546" marT="70774" marB="70774"/>
                </a:tc>
                <a:tc>
                  <a:txBody>
                    <a:bodyPr/>
                    <a:lstStyle/>
                    <a:p>
                      <a:pPr lvl="0" algn="ctr">
                        <a:buNone/>
                      </a:pPr>
                      <a:r>
                        <a:rPr lang="en-US" sz="2800"/>
                        <a:t>18%</a:t>
                      </a:r>
                    </a:p>
                  </a:txBody>
                  <a:tcPr marL="141546" marR="141546" marT="70774" marB="70774"/>
                </a:tc>
                <a:extLst>
                  <a:ext uri="{0D108BD9-81ED-4DB2-BD59-A6C34878D82A}">
                    <a16:rowId xmlns:a16="http://schemas.microsoft.com/office/drawing/2014/main" val="3145992242"/>
                  </a:ext>
                </a:extLst>
              </a:tr>
              <a:tr h="622808">
                <a:tc>
                  <a:txBody>
                    <a:bodyPr/>
                    <a:lstStyle/>
                    <a:p>
                      <a:r>
                        <a:rPr lang="en-US" sz="2800"/>
                        <a:t>Random Forest</a:t>
                      </a:r>
                    </a:p>
                  </a:txBody>
                  <a:tcPr marL="141547" marR="141547" marT="70774" marB="70774"/>
                </a:tc>
                <a:tc>
                  <a:txBody>
                    <a:bodyPr/>
                    <a:lstStyle/>
                    <a:p>
                      <a:pPr algn="ctr"/>
                      <a:r>
                        <a:rPr lang="en-US" sz="2800"/>
                        <a:t>81%</a:t>
                      </a:r>
                    </a:p>
                  </a:txBody>
                  <a:tcPr marL="141547" marR="141547" marT="70774" marB="70774"/>
                </a:tc>
                <a:tc>
                  <a:txBody>
                    <a:bodyPr/>
                    <a:lstStyle/>
                    <a:p>
                      <a:pPr lvl="0" algn="ctr">
                        <a:buNone/>
                      </a:pPr>
                      <a:r>
                        <a:rPr lang="en-US" sz="2800"/>
                        <a:t>71%</a:t>
                      </a:r>
                    </a:p>
                  </a:txBody>
                  <a:tcPr marL="141546" marR="141546" marT="70774" marB="70774"/>
                </a:tc>
                <a:tc>
                  <a:txBody>
                    <a:bodyPr/>
                    <a:lstStyle/>
                    <a:p>
                      <a:pPr lvl="0" algn="ctr">
                        <a:buNone/>
                      </a:pPr>
                      <a:r>
                        <a:rPr lang="en-US" sz="2800"/>
                        <a:t>13%</a:t>
                      </a:r>
                    </a:p>
                  </a:txBody>
                  <a:tcPr marL="141546" marR="141546" marT="70774" marB="70774"/>
                </a:tc>
                <a:extLst>
                  <a:ext uri="{0D108BD9-81ED-4DB2-BD59-A6C34878D82A}">
                    <a16:rowId xmlns:a16="http://schemas.microsoft.com/office/drawing/2014/main" val="3213249008"/>
                  </a:ext>
                </a:extLst>
              </a:tr>
            </a:tbl>
          </a:graphicData>
        </a:graphic>
      </p:graphicFrame>
    </p:spTree>
    <p:extLst>
      <p:ext uri="{BB962C8B-B14F-4D97-AF65-F5344CB8AC3E}">
        <p14:creationId xmlns:p14="http://schemas.microsoft.com/office/powerpoint/2010/main" val="3755185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19FE-5F7E-A745-1131-53638DF4D059}"/>
              </a:ext>
            </a:extLst>
          </p:cNvPr>
          <p:cNvSpPr>
            <a:spLocks noGrp="1"/>
          </p:cNvSpPr>
          <p:nvPr>
            <p:ph type="title"/>
          </p:nvPr>
        </p:nvSpPr>
        <p:spPr/>
        <p:txBody>
          <a:bodyPr/>
          <a:lstStyle/>
          <a:p>
            <a:r>
              <a:rPr lang="en-US"/>
              <a:t>Random Forest with all features</a:t>
            </a:r>
          </a:p>
        </p:txBody>
      </p:sp>
      <p:sp>
        <p:nvSpPr>
          <p:cNvPr id="3" name="Content Placeholder 2">
            <a:extLst>
              <a:ext uri="{FF2B5EF4-FFF2-40B4-BE49-F238E27FC236}">
                <a16:creationId xmlns:a16="http://schemas.microsoft.com/office/drawing/2014/main" id="{AB1F2C2C-C480-FCDC-7849-E5698E0B0629}"/>
              </a:ext>
            </a:extLst>
          </p:cNvPr>
          <p:cNvSpPr>
            <a:spLocks noGrp="1"/>
          </p:cNvSpPr>
          <p:nvPr>
            <p:ph idx="1"/>
          </p:nvPr>
        </p:nvSpPr>
        <p:spPr>
          <a:xfrm>
            <a:off x="1097280" y="1845734"/>
            <a:ext cx="3797300" cy="4023360"/>
          </a:xfrm>
        </p:spPr>
        <p:txBody>
          <a:bodyPr vert="horz" lIns="0" tIns="45720" rIns="0" bIns="45720" rtlCol="0" anchor="t">
            <a:normAutofit/>
          </a:bodyPr>
          <a:lstStyle/>
          <a:p>
            <a:pPr marL="342900" indent="-342900">
              <a:buFont typeface="Arial" panose="020F0502020204030204" pitchFamily="34" charset="0"/>
              <a:buChar char="•"/>
            </a:pPr>
            <a:r>
              <a:rPr lang="en-US">
                <a:cs typeface="Calibri"/>
              </a:rPr>
              <a:t>Wanted to test predictions based on strength of random forest</a:t>
            </a:r>
          </a:p>
          <a:p>
            <a:pPr marL="342900" indent="-342900">
              <a:buFont typeface="Arial" panose="020F0502020204030204" pitchFamily="34" charset="0"/>
              <a:buChar char="•"/>
            </a:pPr>
            <a:endParaRPr lang="en-US">
              <a:cs typeface="Calibri"/>
            </a:endParaRPr>
          </a:p>
          <a:p>
            <a:pPr marL="342900" indent="-342900">
              <a:buFont typeface="Arial" panose="020F0502020204030204" pitchFamily="34" charset="0"/>
              <a:buChar char="•"/>
            </a:pPr>
            <a:r>
              <a:rPr lang="en-US">
                <a:cs typeface="Calibri"/>
              </a:rPr>
              <a:t>R-sq</a:t>
            </a:r>
            <a:r>
              <a:rPr lang="en-US"/>
              <a:t> = 60.37%</a:t>
            </a:r>
            <a:endParaRPr lang="en-US">
              <a:cs typeface="Calibri"/>
            </a:endParaRPr>
          </a:p>
          <a:p>
            <a:endParaRPr lang="en-US"/>
          </a:p>
        </p:txBody>
      </p:sp>
      <p:pic>
        <p:nvPicPr>
          <p:cNvPr id="11" name="Picture 10">
            <a:extLst>
              <a:ext uri="{FF2B5EF4-FFF2-40B4-BE49-F238E27FC236}">
                <a16:creationId xmlns:a16="http://schemas.microsoft.com/office/drawing/2014/main" id="{5D6FDA4C-8068-80D6-228B-9D6F22FD11ED}"/>
              </a:ext>
            </a:extLst>
          </p:cNvPr>
          <p:cNvPicPr>
            <a:picLocks noChangeAspect="1"/>
          </p:cNvPicPr>
          <p:nvPr/>
        </p:nvPicPr>
        <p:blipFill>
          <a:blip r:embed="rId3"/>
          <a:stretch>
            <a:fillRect/>
          </a:stretch>
        </p:blipFill>
        <p:spPr>
          <a:xfrm>
            <a:off x="4900225" y="1538016"/>
            <a:ext cx="6707598" cy="4954859"/>
          </a:xfrm>
          <a:prstGeom prst="rect">
            <a:avLst/>
          </a:prstGeom>
        </p:spPr>
      </p:pic>
      <p:cxnSp>
        <p:nvCxnSpPr>
          <p:cNvPr id="4" name="Straight Arrow Connector 3">
            <a:extLst>
              <a:ext uri="{FF2B5EF4-FFF2-40B4-BE49-F238E27FC236}">
                <a16:creationId xmlns:a16="http://schemas.microsoft.com/office/drawing/2014/main" id="{8159352D-834D-B646-9828-CFA885AE4A9D}"/>
              </a:ext>
            </a:extLst>
          </p:cNvPr>
          <p:cNvCxnSpPr/>
          <p:nvPr/>
        </p:nvCxnSpPr>
        <p:spPr>
          <a:xfrm flipV="1">
            <a:off x="6731000" y="2044700"/>
            <a:ext cx="3403600" cy="3860800"/>
          </a:xfrm>
          <a:prstGeom prst="straightConnector1">
            <a:avLst/>
          </a:prstGeom>
          <a:ln>
            <a:solidFill>
              <a:schemeClr val="tx1"/>
            </a:solidFill>
            <a:prstDash val="dash"/>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749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D32C-45D1-51C9-82D9-7A132C44557B}"/>
              </a:ext>
            </a:extLst>
          </p:cNvPr>
          <p:cNvSpPr>
            <a:spLocks noGrp="1"/>
          </p:cNvSpPr>
          <p:nvPr>
            <p:ph type="title"/>
          </p:nvPr>
        </p:nvSpPr>
        <p:spPr/>
        <p:txBody>
          <a:bodyPr/>
          <a:lstStyle/>
          <a:p>
            <a:r>
              <a:rPr lang="en-US"/>
              <a:t>Random Forest with derived features</a:t>
            </a:r>
          </a:p>
        </p:txBody>
      </p:sp>
      <p:sp>
        <p:nvSpPr>
          <p:cNvPr id="4" name="Content Placeholder 3">
            <a:extLst>
              <a:ext uri="{FF2B5EF4-FFF2-40B4-BE49-F238E27FC236}">
                <a16:creationId xmlns:a16="http://schemas.microsoft.com/office/drawing/2014/main" id="{56BCB3EC-944F-64E0-FD0D-241B14A27AE4}"/>
              </a:ext>
            </a:extLst>
          </p:cNvPr>
          <p:cNvSpPr>
            <a:spLocks noGrp="1"/>
          </p:cNvSpPr>
          <p:nvPr>
            <p:ph idx="1"/>
          </p:nvPr>
        </p:nvSpPr>
        <p:spPr>
          <a:xfrm>
            <a:off x="1097280" y="1845734"/>
            <a:ext cx="3822700" cy="4010660"/>
          </a:xfrm>
        </p:spPr>
        <p:txBody>
          <a:bodyPr vert="horz" lIns="0" tIns="45720" rIns="0" bIns="45720" rtlCol="0" anchor="t">
            <a:normAutofit/>
          </a:bodyPr>
          <a:lstStyle/>
          <a:p>
            <a:pPr marL="342900" indent="-342900">
              <a:buFont typeface="Arial" panose="020F0502020204030204" pitchFamily="34" charset="0"/>
              <a:buChar char="•"/>
            </a:pPr>
            <a:r>
              <a:rPr lang="en-US">
                <a:cs typeface="Calibri"/>
              </a:rPr>
              <a:t>Tested the model using variables found in a correlation matrix and stepwise model</a:t>
            </a:r>
          </a:p>
          <a:p>
            <a:pPr marL="342900" indent="-342900">
              <a:buFont typeface="Arial" panose="020F0502020204030204" pitchFamily="34" charset="0"/>
              <a:buChar char="•"/>
            </a:pPr>
            <a:endParaRPr lang="en-US"/>
          </a:p>
          <a:p>
            <a:pPr marL="342900" indent="-342900">
              <a:buFont typeface="Arial" panose="020F0502020204030204" pitchFamily="34" charset="0"/>
              <a:buChar char="•"/>
            </a:pPr>
            <a:r>
              <a:rPr lang="en-US"/>
              <a:t>R-sq = 80.23%</a:t>
            </a:r>
            <a:endParaRPr lang="en-US">
              <a:cs typeface="Calibri"/>
            </a:endParaRPr>
          </a:p>
        </p:txBody>
      </p:sp>
      <p:pic>
        <p:nvPicPr>
          <p:cNvPr id="8" name="Picture 7">
            <a:extLst>
              <a:ext uri="{FF2B5EF4-FFF2-40B4-BE49-F238E27FC236}">
                <a16:creationId xmlns:a16="http://schemas.microsoft.com/office/drawing/2014/main" id="{9F259953-2BD3-7D96-D334-DEA50991A963}"/>
              </a:ext>
            </a:extLst>
          </p:cNvPr>
          <p:cNvPicPr>
            <a:picLocks noChangeAspect="1"/>
          </p:cNvPicPr>
          <p:nvPr/>
        </p:nvPicPr>
        <p:blipFill>
          <a:blip r:embed="rId3"/>
          <a:stretch>
            <a:fillRect/>
          </a:stretch>
        </p:blipFill>
        <p:spPr>
          <a:xfrm>
            <a:off x="5350932" y="1714420"/>
            <a:ext cx="6002867" cy="4778455"/>
          </a:xfrm>
          <a:prstGeom prst="rect">
            <a:avLst/>
          </a:prstGeom>
        </p:spPr>
      </p:pic>
      <p:cxnSp>
        <p:nvCxnSpPr>
          <p:cNvPr id="3" name="Straight Arrow Connector 2">
            <a:extLst>
              <a:ext uri="{FF2B5EF4-FFF2-40B4-BE49-F238E27FC236}">
                <a16:creationId xmlns:a16="http://schemas.microsoft.com/office/drawing/2014/main" id="{B1D36623-6F72-88AE-0104-523EFCD47FEF}"/>
              </a:ext>
            </a:extLst>
          </p:cNvPr>
          <p:cNvCxnSpPr/>
          <p:nvPr/>
        </p:nvCxnSpPr>
        <p:spPr>
          <a:xfrm flipH="1">
            <a:off x="6629400" y="2222500"/>
            <a:ext cx="3911600" cy="3594100"/>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37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D7E7-BD35-44EC-4C35-3C2CAB5C9660}"/>
              </a:ext>
            </a:extLst>
          </p:cNvPr>
          <p:cNvSpPr>
            <a:spLocks noGrp="1"/>
          </p:cNvSpPr>
          <p:nvPr>
            <p:ph type="title"/>
          </p:nvPr>
        </p:nvSpPr>
        <p:spPr/>
        <p:txBody>
          <a:bodyPr/>
          <a:lstStyle/>
          <a:p>
            <a:r>
              <a:rPr lang="en-US"/>
              <a:t>Predictive Analytics to Predict Fan Behavior</a:t>
            </a:r>
          </a:p>
        </p:txBody>
      </p:sp>
      <p:sp>
        <p:nvSpPr>
          <p:cNvPr id="3" name="Content Placeholder 2">
            <a:extLst>
              <a:ext uri="{FF2B5EF4-FFF2-40B4-BE49-F238E27FC236}">
                <a16:creationId xmlns:a16="http://schemas.microsoft.com/office/drawing/2014/main" id="{38B341DA-7234-2295-784B-7AC262A21E08}"/>
              </a:ext>
            </a:extLst>
          </p:cNvPr>
          <p:cNvSpPr>
            <a:spLocks noGrp="1"/>
          </p:cNvSpPr>
          <p:nvPr>
            <p:ph idx="1"/>
          </p:nvPr>
        </p:nvSpPr>
        <p:spPr/>
        <p:txBody>
          <a:bodyPr/>
          <a:lstStyle/>
          <a:p>
            <a:r>
              <a:rPr lang="en-US"/>
              <a:t>MN Twins likely have demographic, product usage, and behavioral data on customers</a:t>
            </a:r>
          </a:p>
          <a:p>
            <a:r>
              <a:rPr lang="en-US"/>
              <a:t>Can be used in CRM systems to segment fan base</a:t>
            </a:r>
          </a:p>
          <a:p>
            <a:r>
              <a:rPr lang="en-US"/>
              <a:t>Predictive analytics can predict fan behaviors, transactions, etc.</a:t>
            </a:r>
          </a:p>
          <a:p>
            <a:pPr lvl="1"/>
            <a:r>
              <a:rPr lang="en-US"/>
              <a:t>Attendance, ticket purchases/renewals, potential to be upsold</a:t>
            </a:r>
          </a:p>
          <a:p>
            <a:r>
              <a:rPr lang="en-US"/>
              <a:t>Create fan retention models</a:t>
            </a:r>
          </a:p>
          <a:p>
            <a:pPr lvl="1"/>
            <a:r>
              <a:rPr lang="en-US"/>
              <a:t>Identify causes of churn, improve ROI of cash spent on customer retention</a:t>
            </a:r>
          </a:p>
          <a:p>
            <a:r>
              <a:rPr lang="en-US"/>
              <a:t>It costs more to attract new customers than to retain current ones</a:t>
            </a:r>
          </a:p>
          <a:p>
            <a:endParaRPr lang="en-US"/>
          </a:p>
        </p:txBody>
      </p:sp>
    </p:spTree>
    <p:extLst>
      <p:ext uri="{BB962C8B-B14F-4D97-AF65-F5344CB8AC3E}">
        <p14:creationId xmlns:p14="http://schemas.microsoft.com/office/powerpoint/2010/main" val="2981949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CDAB-C392-8FAC-E984-239E1B566ACA}"/>
              </a:ext>
            </a:extLst>
          </p:cNvPr>
          <p:cNvSpPr>
            <a:spLocks noGrp="1"/>
          </p:cNvSpPr>
          <p:nvPr>
            <p:ph type="title"/>
          </p:nvPr>
        </p:nvSpPr>
        <p:spPr/>
        <p:txBody>
          <a:bodyPr/>
          <a:lstStyle/>
          <a:p>
            <a:r>
              <a:rPr lang="en-US"/>
              <a:t>Using Data to Benefit Teams</a:t>
            </a:r>
          </a:p>
        </p:txBody>
      </p:sp>
      <p:sp>
        <p:nvSpPr>
          <p:cNvPr id="3" name="Text Placeholder 2">
            <a:extLst>
              <a:ext uri="{FF2B5EF4-FFF2-40B4-BE49-F238E27FC236}">
                <a16:creationId xmlns:a16="http://schemas.microsoft.com/office/drawing/2014/main" id="{93EC9542-D430-2A5B-450F-2DC2DCC00F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354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1180-335D-8DC4-A9F6-DF442043001E}"/>
              </a:ext>
            </a:extLst>
          </p:cNvPr>
          <p:cNvSpPr>
            <a:spLocks noGrp="1"/>
          </p:cNvSpPr>
          <p:nvPr>
            <p:ph type="title"/>
          </p:nvPr>
        </p:nvSpPr>
        <p:spPr/>
        <p:txBody>
          <a:bodyPr/>
          <a:lstStyle/>
          <a:p>
            <a:r>
              <a:rPr lang="en-US"/>
              <a:t>Baseball attendance is declining</a:t>
            </a:r>
          </a:p>
        </p:txBody>
      </p:sp>
      <p:sp>
        <p:nvSpPr>
          <p:cNvPr id="3" name="Content Placeholder 2">
            <a:extLst>
              <a:ext uri="{FF2B5EF4-FFF2-40B4-BE49-F238E27FC236}">
                <a16:creationId xmlns:a16="http://schemas.microsoft.com/office/drawing/2014/main" id="{F76B2DF1-47B5-AB31-5337-12342FA54FDF}"/>
              </a:ext>
            </a:extLst>
          </p:cNvPr>
          <p:cNvSpPr>
            <a:spLocks noGrp="1"/>
          </p:cNvSpPr>
          <p:nvPr>
            <p:ph idx="1"/>
          </p:nvPr>
        </p:nvSpPr>
        <p:spPr/>
        <p:txBody>
          <a:bodyPr>
            <a:normAutofit/>
          </a:bodyPr>
          <a:lstStyle/>
          <a:p>
            <a:r>
              <a:rPr lang="en-US"/>
              <a:t>MLB average per-game attendance has declined since mid-2000s</a:t>
            </a:r>
          </a:p>
          <a:p>
            <a:r>
              <a:rPr lang="en-US"/>
              <a:t>Twins’ average per-game attendance declined after 2010</a:t>
            </a:r>
          </a:p>
          <a:p>
            <a:pPr lvl="1"/>
            <a:r>
              <a:rPr lang="en-US"/>
              <a:t>2022 average per-game: 22,514 attendees</a:t>
            </a:r>
          </a:p>
          <a:p>
            <a:r>
              <a:rPr lang="en-US"/>
              <a:t>Potential causes for low attendance include</a:t>
            </a:r>
          </a:p>
          <a:p>
            <a:pPr lvl="1"/>
            <a:r>
              <a:rPr lang="en-US"/>
              <a:t>“Option overload” provides customers with more options for entertainment (Brown, 2019)</a:t>
            </a:r>
          </a:p>
          <a:p>
            <a:pPr lvl="1"/>
            <a:r>
              <a:rPr lang="en-US"/>
              <a:t>Increased competition between sports, streaming services, etc.</a:t>
            </a:r>
          </a:p>
          <a:p>
            <a:r>
              <a:rPr lang="en-US"/>
              <a:t>Determine what has historically led to high fan engagement</a:t>
            </a:r>
          </a:p>
          <a:p>
            <a:endParaRPr lang="en-US"/>
          </a:p>
        </p:txBody>
      </p:sp>
    </p:spTree>
    <p:extLst>
      <p:ext uri="{BB962C8B-B14F-4D97-AF65-F5344CB8AC3E}">
        <p14:creationId xmlns:p14="http://schemas.microsoft.com/office/powerpoint/2010/main" val="3574855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C955-9F42-33C8-A57E-2ACE85030FE5}"/>
              </a:ext>
            </a:extLst>
          </p:cNvPr>
          <p:cNvSpPr>
            <a:spLocks noGrp="1"/>
          </p:cNvSpPr>
          <p:nvPr>
            <p:ph type="title"/>
          </p:nvPr>
        </p:nvSpPr>
        <p:spPr/>
        <p:txBody>
          <a:bodyPr/>
          <a:lstStyle/>
          <a:p>
            <a:r>
              <a:rPr lang="en-US"/>
              <a:t>Improve the In-Stadium Experience</a:t>
            </a:r>
          </a:p>
        </p:txBody>
      </p:sp>
      <p:sp>
        <p:nvSpPr>
          <p:cNvPr id="3" name="Content Placeholder 2">
            <a:extLst>
              <a:ext uri="{FF2B5EF4-FFF2-40B4-BE49-F238E27FC236}">
                <a16:creationId xmlns:a16="http://schemas.microsoft.com/office/drawing/2014/main" id="{C9536BDB-7746-3B26-382C-BE8B1C208ED9}"/>
              </a:ext>
            </a:extLst>
          </p:cNvPr>
          <p:cNvSpPr>
            <a:spLocks noGrp="1"/>
          </p:cNvSpPr>
          <p:nvPr>
            <p:ph idx="1"/>
          </p:nvPr>
        </p:nvSpPr>
        <p:spPr/>
        <p:txBody>
          <a:bodyPr/>
          <a:lstStyle/>
          <a:p>
            <a:r>
              <a:rPr lang="en-US"/>
              <a:t>Analyze historical attendance data </a:t>
            </a:r>
          </a:p>
          <a:p>
            <a:pPr lvl="1"/>
            <a:r>
              <a:rPr lang="en-US"/>
              <a:t>Determine optimal staffing and inventory levels</a:t>
            </a:r>
          </a:p>
          <a:p>
            <a:pPr lvl="1"/>
            <a:r>
              <a:rPr lang="en-US"/>
              <a:t>Analyze queue lengths, product demand, and traffic patterns</a:t>
            </a:r>
          </a:p>
          <a:p>
            <a:pPr lvl="1"/>
            <a:r>
              <a:rPr lang="en-US"/>
              <a:t>Optimize event operations in real time</a:t>
            </a:r>
          </a:p>
          <a:p>
            <a:r>
              <a:rPr lang="en-US"/>
              <a:t>Stadiums must connect teams and athletes to spectators</a:t>
            </a:r>
          </a:p>
          <a:p>
            <a:r>
              <a:rPr lang="en-US"/>
              <a:t>Data collection touchpoints</a:t>
            </a:r>
          </a:p>
          <a:p>
            <a:pPr lvl="1"/>
            <a:r>
              <a:rPr lang="en-US"/>
              <a:t>Provide a personalized experience</a:t>
            </a:r>
          </a:p>
          <a:p>
            <a:pPr lvl="1"/>
            <a:r>
              <a:rPr lang="en-US"/>
              <a:t>Utilize data on customer interests</a:t>
            </a:r>
          </a:p>
          <a:p>
            <a:endParaRPr lang="en-US"/>
          </a:p>
        </p:txBody>
      </p:sp>
    </p:spTree>
    <p:extLst>
      <p:ext uri="{BB962C8B-B14F-4D97-AF65-F5344CB8AC3E}">
        <p14:creationId xmlns:p14="http://schemas.microsoft.com/office/powerpoint/2010/main" val="3334888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581-E4E4-0456-8F6E-06DEF099CE3D}"/>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3D4F2DAE-8C72-7EA4-8463-9B2EA4A38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1669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4F1A-0344-FF9A-8FE1-4DAC4CBA22DA}"/>
              </a:ext>
            </a:extLst>
          </p:cNvPr>
          <p:cNvSpPr>
            <a:spLocks noGrp="1"/>
          </p:cNvSpPr>
          <p:nvPr>
            <p:ph type="title"/>
          </p:nvPr>
        </p:nvSpPr>
        <p:spPr/>
        <p:txBody>
          <a:bodyPr/>
          <a:lstStyle/>
          <a:p>
            <a:r>
              <a:rPr lang="en-US"/>
              <a:t>References</a:t>
            </a:r>
          </a:p>
        </p:txBody>
      </p:sp>
      <p:sp>
        <p:nvSpPr>
          <p:cNvPr id="8" name="TextBox 7">
            <a:extLst>
              <a:ext uri="{FF2B5EF4-FFF2-40B4-BE49-F238E27FC236}">
                <a16:creationId xmlns:a16="http://schemas.microsoft.com/office/drawing/2014/main" id="{3FC3B8EC-AB6B-1D35-6D47-F4CC05468803}"/>
              </a:ext>
            </a:extLst>
          </p:cNvPr>
          <p:cNvSpPr txBox="1"/>
          <p:nvPr/>
        </p:nvSpPr>
        <p:spPr>
          <a:xfrm>
            <a:off x="1511300" y="1892300"/>
            <a:ext cx="9169400" cy="2862322"/>
          </a:xfrm>
          <a:prstGeom prst="rect">
            <a:avLst/>
          </a:prstGeom>
          <a:noFill/>
        </p:spPr>
        <p:txBody>
          <a:bodyPr wrap="square" rtlCol="0">
            <a:spAutoFit/>
          </a:bodyPr>
          <a:lstStyle/>
          <a:p>
            <a:pPr marL="457200" indent="-457200" algn="l"/>
            <a:r>
              <a:rPr lang="en-US" b="0" i="0" u="none" strike="noStrike">
                <a:solidFill>
                  <a:srgbClr val="000000"/>
                </a:solidFill>
                <a:effectLst/>
                <a:latin typeface="Times New Roman" panose="02020603050405020304" pitchFamily="18" charset="0"/>
              </a:rPr>
              <a:t>Brown, M. (2019, October 4). </a:t>
            </a:r>
            <a:r>
              <a:rPr lang="en-US" b="0" i="1" u="none" strike="noStrike">
                <a:solidFill>
                  <a:srgbClr val="000000"/>
                </a:solidFill>
                <a:effectLst/>
                <a:latin typeface="Times New Roman" panose="02020603050405020304" pitchFamily="18" charset="0"/>
              </a:rPr>
              <a:t>From Terrible Teams To Rising Costs: Why MLB Attendance Is Down Over 7% Since 2015</a:t>
            </a:r>
            <a:r>
              <a:rPr lang="en-US" b="0" i="0" u="none" strike="noStrike">
                <a:solidFill>
                  <a:srgbClr val="000000"/>
                </a:solidFill>
                <a:effectLst/>
                <a:latin typeface="Times New Roman" panose="02020603050405020304" pitchFamily="18" charset="0"/>
              </a:rPr>
              <a:t>. Forbes. https://</a:t>
            </a:r>
            <a:r>
              <a:rPr lang="en-US" b="0" i="0" u="none" strike="noStrike" err="1">
                <a:solidFill>
                  <a:srgbClr val="000000"/>
                </a:solidFill>
                <a:effectLst/>
                <a:latin typeface="Times New Roman" panose="02020603050405020304" pitchFamily="18" charset="0"/>
              </a:rPr>
              <a:t>www.forbes.com</a:t>
            </a:r>
            <a:r>
              <a:rPr lang="en-US" b="0" i="0" u="none" strike="noStrike">
                <a:solidFill>
                  <a:srgbClr val="000000"/>
                </a:solidFill>
                <a:effectLst/>
                <a:latin typeface="Times New Roman" panose="02020603050405020304" pitchFamily="18" charset="0"/>
              </a:rPr>
              <a:t>/sites/</a:t>
            </a:r>
            <a:r>
              <a:rPr lang="en-US" b="0" i="0" u="none" strike="noStrike" err="1">
                <a:solidFill>
                  <a:srgbClr val="000000"/>
                </a:solidFill>
                <a:effectLst/>
                <a:latin typeface="Times New Roman" panose="02020603050405020304" pitchFamily="18" charset="0"/>
              </a:rPr>
              <a:t>maurybrown</a:t>
            </a:r>
            <a:r>
              <a:rPr lang="en-US" b="0" i="0" u="none" strike="noStrike">
                <a:solidFill>
                  <a:srgbClr val="000000"/>
                </a:solidFill>
                <a:effectLst/>
                <a:latin typeface="Times New Roman" panose="02020603050405020304" pitchFamily="18" charset="0"/>
              </a:rPr>
              <a:t>/2019/10/04/from-terrible-teams-to-rising-costs-and-more-why-mlb-attendance-has-been-down-over-7-since-2015/?</a:t>
            </a:r>
            <a:r>
              <a:rPr lang="en-US" b="0" i="0" u="none" strike="noStrike" err="1">
                <a:solidFill>
                  <a:srgbClr val="000000"/>
                </a:solidFill>
                <a:effectLst/>
                <a:latin typeface="Times New Roman" panose="02020603050405020304" pitchFamily="18" charset="0"/>
              </a:rPr>
              <a:t>sh</a:t>
            </a:r>
            <a:r>
              <a:rPr lang="en-US" b="0" i="0" u="none" strike="noStrike">
                <a:solidFill>
                  <a:srgbClr val="000000"/>
                </a:solidFill>
                <a:effectLst/>
                <a:latin typeface="Times New Roman" panose="02020603050405020304" pitchFamily="18" charset="0"/>
              </a:rPr>
              <a:t>=3d0214a731a8</a:t>
            </a:r>
          </a:p>
          <a:p>
            <a:r>
              <a:rPr lang="en-US" b="0" i="0" u="none" strike="noStrike">
                <a:solidFill>
                  <a:srgbClr val="000000"/>
                </a:solidFill>
                <a:effectLst/>
                <a:latin typeface="Times New Roman" panose="02020603050405020304" pitchFamily="18" charset="0"/>
              </a:rPr>
              <a:t>‌ ‌</a:t>
            </a:r>
          </a:p>
          <a:p>
            <a:pPr marL="457200" indent="-457200" algn="l"/>
            <a:endParaRPr lang="en-US">
              <a:solidFill>
                <a:srgbClr val="000000"/>
              </a:solidFill>
              <a:latin typeface="Times New Roman" panose="02020603050405020304" pitchFamily="18" charset="0"/>
            </a:endParaRPr>
          </a:p>
          <a:p>
            <a:pPr marL="457200" indent="-457200" algn="l"/>
            <a:r>
              <a:rPr lang="en-US" b="0" i="0" u="none" strike="noStrike" err="1">
                <a:solidFill>
                  <a:srgbClr val="000000"/>
                </a:solidFill>
                <a:effectLst/>
                <a:latin typeface="Times New Roman" panose="02020603050405020304" pitchFamily="18" charset="0"/>
              </a:rPr>
              <a:t>Denaux</a:t>
            </a:r>
            <a:r>
              <a:rPr lang="en-US" b="0" i="0" u="none" strike="noStrike">
                <a:solidFill>
                  <a:srgbClr val="000000"/>
                </a:solidFill>
                <a:effectLst/>
                <a:latin typeface="Times New Roman" panose="02020603050405020304" pitchFamily="18" charset="0"/>
              </a:rPr>
              <a:t>, Z. S., </a:t>
            </a:r>
            <a:r>
              <a:rPr lang="en-US" b="0" i="0" u="none" strike="noStrike" err="1">
                <a:solidFill>
                  <a:srgbClr val="000000"/>
                </a:solidFill>
                <a:effectLst/>
                <a:latin typeface="Times New Roman" panose="02020603050405020304" pitchFamily="18" charset="0"/>
              </a:rPr>
              <a:t>Denaux</a:t>
            </a:r>
            <a:r>
              <a:rPr lang="en-US" b="0" i="0" u="none" strike="noStrike">
                <a:solidFill>
                  <a:srgbClr val="000000"/>
                </a:solidFill>
                <a:effectLst/>
                <a:latin typeface="Times New Roman" panose="02020603050405020304" pitchFamily="18" charset="0"/>
              </a:rPr>
              <a:t>, D. A., &amp; Yalcin, Y. (2011). Factors Affecting Attendance of Major League Baseball: Revisited. </a:t>
            </a:r>
            <a:r>
              <a:rPr lang="en-US" b="0" i="1" u="none" strike="noStrike">
                <a:solidFill>
                  <a:srgbClr val="000000"/>
                </a:solidFill>
                <a:effectLst/>
                <a:latin typeface="Times New Roman" panose="02020603050405020304" pitchFamily="18" charset="0"/>
              </a:rPr>
              <a:t>Atlantic Economic Journal</a:t>
            </a:r>
            <a:r>
              <a:rPr lang="en-US" b="0" i="0" u="none" strike="noStrike">
                <a:solidFill>
                  <a:srgbClr val="000000"/>
                </a:solidFill>
                <a:effectLst/>
                <a:latin typeface="Times New Roman" panose="02020603050405020304" pitchFamily="18" charset="0"/>
              </a:rPr>
              <a:t>, </a:t>
            </a:r>
            <a:r>
              <a:rPr lang="en-US" b="0" i="1" u="none" strike="noStrike">
                <a:solidFill>
                  <a:srgbClr val="000000"/>
                </a:solidFill>
                <a:effectLst/>
                <a:latin typeface="Times New Roman" panose="02020603050405020304" pitchFamily="18" charset="0"/>
              </a:rPr>
              <a:t>39</a:t>
            </a:r>
            <a:r>
              <a:rPr lang="en-US" b="0" i="0" u="none" strike="noStrike">
                <a:solidFill>
                  <a:srgbClr val="000000"/>
                </a:solidFill>
                <a:effectLst/>
                <a:latin typeface="Times New Roman" panose="02020603050405020304" pitchFamily="18" charset="0"/>
              </a:rPr>
              <a:t>(2), 117–127. https://</a:t>
            </a:r>
            <a:r>
              <a:rPr lang="en-US" b="0" i="0" u="none" strike="noStrike" err="1">
                <a:solidFill>
                  <a:srgbClr val="000000"/>
                </a:solidFill>
                <a:effectLst/>
                <a:latin typeface="Times New Roman" panose="02020603050405020304" pitchFamily="18" charset="0"/>
              </a:rPr>
              <a:t>doi.org</a:t>
            </a:r>
            <a:r>
              <a:rPr lang="en-US" b="0" i="0" u="none" strike="noStrike">
                <a:solidFill>
                  <a:srgbClr val="000000"/>
                </a:solidFill>
                <a:effectLst/>
                <a:latin typeface="Times New Roman" panose="02020603050405020304" pitchFamily="18" charset="0"/>
              </a:rPr>
              <a:t>/10.1007/s11293-011-9274-2</a:t>
            </a:r>
          </a:p>
          <a:p>
            <a:r>
              <a:rPr lang="en-US" b="0" i="0" u="none" strike="noStrike">
                <a:solidFill>
                  <a:srgbClr val="000000"/>
                </a:solidFill>
                <a:effectLst/>
                <a:latin typeface="Times New Roman" panose="02020603050405020304" pitchFamily="18" charset="0"/>
              </a:rPr>
              <a:t>‌</a:t>
            </a:r>
            <a:endParaRPr lang="en-US"/>
          </a:p>
        </p:txBody>
      </p:sp>
    </p:spTree>
    <p:extLst>
      <p:ext uri="{BB962C8B-B14F-4D97-AF65-F5344CB8AC3E}">
        <p14:creationId xmlns:p14="http://schemas.microsoft.com/office/powerpoint/2010/main" val="173235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B57811-9285-085F-FCDD-2B2CB9A4E250}"/>
              </a:ext>
            </a:extLst>
          </p:cNvPr>
          <p:cNvSpPr>
            <a:spLocks noGrp="1"/>
          </p:cNvSpPr>
          <p:nvPr>
            <p:ph type="title"/>
          </p:nvPr>
        </p:nvSpPr>
        <p:spPr>
          <a:xfrm>
            <a:off x="636335" y="1041768"/>
            <a:ext cx="3084844" cy="2912165"/>
          </a:xfrm>
        </p:spPr>
        <p:txBody>
          <a:bodyPr anchor="ctr">
            <a:normAutofit/>
          </a:bodyPr>
          <a:lstStyle/>
          <a:p>
            <a:r>
              <a:rPr lang="en-US" sz="3600">
                <a:solidFill>
                  <a:srgbClr val="FFFFFF"/>
                </a:solidFill>
              </a:rPr>
              <a:t>Data Sources Provided</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EC3CEF98-D704-66AE-56DD-6EA42F9A9D50}"/>
              </a:ext>
            </a:extLst>
          </p:cNvPr>
          <p:cNvGraphicFramePr>
            <a:graphicFrameLocks noGrp="1"/>
          </p:cNvGraphicFramePr>
          <p:nvPr>
            <p:ph idx="1"/>
            <p:extLst>
              <p:ext uri="{D42A27DB-BD31-4B8C-83A1-F6EECF244321}">
                <p14:modId xmlns:p14="http://schemas.microsoft.com/office/powerpoint/2010/main" val="183306421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DF5B68D-436D-9ECE-AEFB-67F01D4E8D56}"/>
              </a:ext>
            </a:extLst>
          </p:cNvPr>
          <p:cNvSpPr txBox="1">
            <a:spLocks/>
          </p:cNvSpPr>
          <p:nvPr/>
        </p:nvSpPr>
        <p:spPr>
          <a:xfrm>
            <a:off x="639936" y="3539618"/>
            <a:ext cx="3084844" cy="2912165"/>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Additional </a:t>
            </a:r>
          </a:p>
          <a:p>
            <a:r>
              <a:rPr lang="en-US" sz="3600">
                <a:solidFill>
                  <a:srgbClr val="FFFFFF"/>
                </a:solidFill>
              </a:rPr>
              <a:t>Data Sources</a:t>
            </a:r>
          </a:p>
        </p:txBody>
      </p:sp>
    </p:spTree>
    <p:extLst>
      <p:ext uri="{BB962C8B-B14F-4D97-AF65-F5344CB8AC3E}">
        <p14:creationId xmlns:p14="http://schemas.microsoft.com/office/powerpoint/2010/main" val="2338390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581-E4E4-0456-8F6E-06DEF099CE3D}"/>
              </a:ext>
            </a:extLst>
          </p:cNvPr>
          <p:cNvSpPr>
            <a:spLocks noGrp="1"/>
          </p:cNvSpPr>
          <p:nvPr>
            <p:ph type="title"/>
          </p:nvPr>
        </p:nvSpPr>
        <p:spPr/>
        <p:txBody>
          <a:bodyPr/>
          <a:lstStyle/>
          <a:p>
            <a:r>
              <a:rPr lang="en-US"/>
              <a:t>Additional Information</a:t>
            </a:r>
          </a:p>
        </p:txBody>
      </p:sp>
      <p:sp>
        <p:nvSpPr>
          <p:cNvPr id="3" name="Text Placeholder 2">
            <a:extLst>
              <a:ext uri="{FF2B5EF4-FFF2-40B4-BE49-F238E27FC236}">
                <a16:creationId xmlns:a16="http://schemas.microsoft.com/office/drawing/2014/main" id="{3D4F2DAE-8C72-7EA4-8463-9B2EA4A38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9605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456D-29F6-D931-3D6A-69C0D1A99818}"/>
              </a:ext>
            </a:extLst>
          </p:cNvPr>
          <p:cNvSpPr>
            <a:spLocks noGrp="1"/>
          </p:cNvSpPr>
          <p:nvPr>
            <p:ph type="title"/>
          </p:nvPr>
        </p:nvSpPr>
        <p:spPr/>
        <p:txBody>
          <a:bodyPr/>
          <a:lstStyle/>
          <a:p>
            <a:r>
              <a:rPr lang="en-US"/>
              <a:t>Minnesota High Attendance Games</a:t>
            </a:r>
          </a:p>
        </p:txBody>
      </p:sp>
      <p:grpSp>
        <p:nvGrpSpPr>
          <p:cNvPr id="22" name="Group 21">
            <a:extLst>
              <a:ext uri="{FF2B5EF4-FFF2-40B4-BE49-F238E27FC236}">
                <a16:creationId xmlns:a16="http://schemas.microsoft.com/office/drawing/2014/main" id="{04F45DEA-256D-AE42-84C1-C61DB62A5420}"/>
              </a:ext>
            </a:extLst>
          </p:cNvPr>
          <p:cNvGrpSpPr/>
          <p:nvPr/>
        </p:nvGrpSpPr>
        <p:grpSpPr>
          <a:xfrm>
            <a:off x="312233" y="2587352"/>
            <a:ext cx="5445999" cy="3360959"/>
            <a:chOff x="312233" y="2587352"/>
            <a:chExt cx="5445999" cy="3360959"/>
          </a:xfrm>
        </p:grpSpPr>
        <p:pic>
          <p:nvPicPr>
            <p:cNvPr id="6" name="Picture 5">
              <a:extLst>
                <a:ext uri="{FF2B5EF4-FFF2-40B4-BE49-F238E27FC236}">
                  <a16:creationId xmlns:a16="http://schemas.microsoft.com/office/drawing/2014/main" id="{BA7AC216-D9DD-81C2-2018-7524B8D2A0B3}"/>
                </a:ext>
              </a:extLst>
            </p:cNvPr>
            <p:cNvPicPr>
              <a:picLocks noChangeAspect="1"/>
            </p:cNvPicPr>
            <p:nvPr/>
          </p:nvPicPr>
          <p:blipFill>
            <a:blip r:embed="rId3"/>
            <a:stretch>
              <a:fillRect/>
            </a:stretch>
          </p:blipFill>
          <p:spPr>
            <a:xfrm>
              <a:off x="312233" y="2587352"/>
              <a:ext cx="5445999" cy="3360959"/>
            </a:xfrm>
            <a:prstGeom prst="rect">
              <a:avLst/>
            </a:prstGeom>
          </p:spPr>
        </p:pic>
        <p:sp>
          <p:nvSpPr>
            <p:cNvPr id="4" name="Rectangle 3">
              <a:extLst>
                <a:ext uri="{FF2B5EF4-FFF2-40B4-BE49-F238E27FC236}">
                  <a16:creationId xmlns:a16="http://schemas.microsoft.com/office/drawing/2014/main" id="{D14B5B65-6E4B-2258-853C-B467D4F3327B}"/>
                </a:ext>
              </a:extLst>
            </p:cNvPr>
            <p:cNvSpPr/>
            <p:nvPr/>
          </p:nvSpPr>
          <p:spPr>
            <a:xfrm>
              <a:off x="768403" y="4495160"/>
              <a:ext cx="622407" cy="975872"/>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CCB184-0A9E-C1C7-3E9E-DA1DBA1F8E24}"/>
                </a:ext>
              </a:extLst>
            </p:cNvPr>
            <p:cNvSpPr/>
            <p:nvPr/>
          </p:nvSpPr>
          <p:spPr>
            <a:xfrm>
              <a:off x="1468208" y="4574535"/>
              <a:ext cx="622407" cy="89649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CFFCAE-DCBE-F172-8C5F-3835C3BCCA1B}"/>
                </a:ext>
              </a:extLst>
            </p:cNvPr>
            <p:cNvSpPr/>
            <p:nvPr/>
          </p:nvSpPr>
          <p:spPr>
            <a:xfrm>
              <a:off x="2168013" y="4225925"/>
              <a:ext cx="622407" cy="124510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0087C-DFF8-F957-DE06-B9232F6502D5}"/>
                </a:ext>
              </a:extLst>
            </p:cNvPr>
            <p:cNvSpPr/>
            <p:nvPr/>
          </p:nvSpPr>
          <p:spPr>
            <a:xfrm>
              <a:off x="2867818" y="4495160"/>
              <a:ext cx="622407" cy="975872"/>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FF07EA-D5E1-F6A5-DB4A-862DFF4C0A64}"/>
                </a:ext>
              </a:extLst>
            </p:cNvPr>
            <p:cNvSpPr/>
            <p:nvPr/>
          </p:nvSpPr>
          <p:spPr>
            <a:xfrm>
              <a:off x="3567623" y="4016375"/>
              <a:ext cx="622407" cy="145465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1DC81F-118A-D6B6-6874-293E957C486C}"/>
                </a:ext>
              </a:extLst>
            </p:cNvPr>
            <p:cNvSpPr/>
            <p:nvPr/>
          </p:nvSpPr>
          <p:spPr>
            <a:xfrm>
              <a:off x="4267428" y="2778125"/>
              <a:ext cx="622407" cy="269290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2FFD59-BF32-319D-7FBF-E8049058FEB8}"/>
                </a:ext>
              </a:extLst>
            </p:cNvPr>
            <p:cNvSpPr/>
            <p:nvPr/>
          </p:nvSpPr>
          <p:spPr>
            <a:xfrm>
              <a:off x="4967233" y="3714750"/>
              <a:ext cx="622407" cy="1756281"/>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20B9487-4753-1B41-835E-28EC9A380D37}"/>
              </a:ext>
            </a:extLst>
          </p:cNvPr>
          <p:cNvGrpSpPr/>
          <p:nvPr/>
        </p:nvGrpSpPr>
        <p:grpSpPr>
          <a:xfrm>
            <a:off x="6096000" y="2587352"/>
            <a:ext cx="5596647" cy="3453931"/>
            <a:chOff x="6096000" y="2587352"/>
            <a:chExt cx="5596647" cy="3453931"/>
          </a:xfrm>
        </p:grpSpPr>
        <p:pic>
          <p:nvPicPr>
            <p:cNvPr id="7" name="Content Placeholder 3">
              <a:extLst>
                <a:ext uri="{FF2B5EF4-FFF2-40B4-BE49-F238E27FC236}">
                  <a16:creationId xmlns:a16="http://schemas.microsoft.com/office/drawing/2014/main" id="{4D62EBD4-DF3A-4C15-455A-AE72F18B833D}"/>
                </a:ext>
              </a:extLst>
            </p:cNvPr>
            <p:cNvPicPr>
              <a:picLocks noChangeAspect="1"/>
            </p:cNvPicPr>
            <p:nvPr/>
          </p:nvPicPr>
          <p:blipFill>
            <a:blip r:embed="rId4"/>
            <a:stretch>
              <a:fillRect/>
            </a:stretch>
          </p:blipFill>
          <p:spPr>
            <a:xfrm>
              <a:off x="6096000" y="2587352"/>
              <a:ext cx="5596647" cy="3453931"/>
            </a:xfrm>
            <a:prstGeom prst="rect">
              <a:avLst/>
            </a:prstGeom>
          </p:spPr>
        </p:pic>
        <p:sp>
          <p:nvSpPr>
            <p:cNvPr id="13" name="Rectangle 12">
              <a:extLst>
                <a:ext uri="{FF2B5EF4-FFF2-40B4-BE49-F238E27FC236}">
                  <a16:creationId xmlns:a16="http://schemas.microsoft.com/office/drawing/2014/main" id="{3236C60C-3EB8-A4B0-30C4-577D353FD921}"/>
                </a:ext>
              </a:extLst>
            </p:cNvPr>
            <p:cNvSpPr/>
            <p:nvPr/>
          </p:nvSpPr>
          <p:spPr>
            <a:xfrm>
              <a:off x="6552000" y="5456630"/>
              <a:ext cx="557784" cy="9144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717CAF-D277-0121-E295-E5CE660B6B0B}"/>
                </a:ext>
              </a:extLst>
            </p:cNvPr>
            <p:cNvSpPr/>
            <p:nvPr/>
          </p:nvSpPr>
          <p:spPr>
            <a:xfrm>
              <a:off x="7184528" y="3830400"/>
              <a:ext cx="557784" cy="17176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26A67F-2BED-6FA7-3539-02F587DB28F7}"/>
                </a:ext>
              </a:extLst>
            </p:cNvPr>
            <p:cNvSpPr/>
            <p:nvPr/>
          </p:nvSpPr>
          <p:spPr>
            <a:xfrm>
              <a:off x="7817056" y="3672000"/>
              <a:ext cx="557784" cy="18760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73B261-F96E-C431-34A0-2820563DB9B6}"/>
                </a:ext>
              </a:extLst>
            </p:cNvPr>
            <p:cNvSpPr/>
            <p:nvPr/>
          </p:nvSpPr>
          <p:spPr>
            <a:xfrm>
              <a:off x="8449584" y="3517200"/>
              <a:ext cx="557784" cy="20308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FC2D01-11C2-C23B-FB71-4E88CEE90234}"/>
                </a:ext>
              </a:extLst>
            </p:cNvPr>
            <p:cNvSpPr/>
            <p:nvPr/>
          </p:nvSpPr>
          <p:spPr>
            <a:xfrm>
              <a:off x="9082112" y="2836800"/>
              <a:ext cx="557784" cy="27112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3BDB2BB-E746-F174-CD10-D929F278A57C}"/>
                </a:ext>
              </a:extLst>
            </p:cNvPr>
            <p:cNvSpPr/>
            <p:nvPr/>
          </p:nvSpPr>
          <p:spPr>
            <a:xfrm>
              <a:off x="9713427" y="2778125"/>
              <a:ext cx="557784" cy="2769945"/>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D0BE16-2D6E-8BF0-A517-AB493172A78C}"/>
                </a:ext>
              </a:extLst>
            </p:cNvPr>
            <p:cNvSpPr/>
            <p:nvPr/>
          </p:nvSpPr>
          <p:spPr>
            <a:xfrm>
              <a:off x="10344742" y="3830400"/>
              <a:ext cx="557784" cy="17176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3401A99-9EC1-A2A8-93F5-0348B84DEB69}"/>
                </a:ext>
              </a:extLst>
            </p:cNvPr>
            <p:cNvSpPr/>
            <p:nvPr/>
          </p:nvSpPr>
          <p:spPr>
            <a:xfrm>
              <a:off x="10968857" y="5133600"/>
              <a:ext cx="566928" cy="41447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2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382D-AACE-61A7-948A-F5AF3410406F}"/>
              </a:ext>
            </a:extLst>
          </p:cNvPr>
          <p:cNvSpPr>
            <a:spLocks noGrp="1"/>
          </p:cNvSpPr>
          <p:nvPr>
            <p:ph type="title"/>
          </p:nvPr>
        </p:nvSpPr>
        <p:spPr/>
        <p:txBody>
          <a:bodyPr/>
          <a:lstStyle/>
          <a:p>
            <a:r>
              <a:rPr lang="en-US"/>
              <a:t>Random Forest vs Linear Regression</a:t>
            </a:r>
          </a:p>
        </p:txBody>
      </p:sp>
      <p:pic>
        <p:nvPicPr>
          <p:cNvPr id="6" name="Picture 5">
            <a:extLst>
              <a:ext uri="{FF2B5EF4-FFF2-40B4-BE49-F238E27FC236}">
                <a16:creationId xmlns:a16="http://schemas.microsoft.com/office/drawing/2014/main" id="{B0CD49A0-364E-14EF-94A3-DD492A18356E}"/>
              </a:ext>
            </a:extLst>
          </p:cNvPr>
          <p:cNvPicPr>
            <a:picLocks noChangeAspect="1"/>
          </p:cNvPicPr>
          <p:nvPr/>
        </p:nvPicPr>
        <p:blipFill>
          <a:blip r:embed="rId2"/>
          <a:stretch>
            <a:fillRect/>
          </a:stretch>
        </p:blipFill>
        <p:spPr>
          <a:xfrm>
            <a:off x="2182276" y="1549819"/>
            <a:ext cx="7827447" cy="4943056"/>
          </a:xfrm>
          <a:prstGeom prst="rect">
            <a:avLst/>
          </a:prstGeom>
        </p:spPr>
      </p:pic>
    </p:spTree>
    <p:extLst>
      <p:ext uri="{BB962C8B-B14F-4D97-AF65-F5344CB8AC3E}">
        <p14:creationId xmlns:p14="http://schemas.microsoft.com/office/powerpoint/2010/main" val="2615808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F240-A74E-6E7B-27B2-112759796632}"/>
              </a:ext>
            </a:extLst>
          </p:cNvPr>
          <p:cNvSpPr>
            <a:spLocks noGrp="1"/>
          </p:cNvSpPr>
          <p:nvPr>
            <p:ph type="title"/>
          </p:nvPr>
        </p:nvSpPr>
        <p:spPr/>
        <p:txBody>
          <a:bodyPr/>
          <a:lstStyle/>
          <a:p>
            <a:r>
              <a:rPr lang="en-US"/>
              <a:t>Linear Regression with derived features (</a:t>
            </a:r>
            <a:r>
              <a:rPr lang="en-US" err="1"/>
              <a:t>glm</a:t>
            </a:r>
            <a:r>
              <a:rPr lang="en-US"/>
              <a:t>)</a:t>
            </a:r>
          </a:p>
        </p:txBody>
      </p:sp>
      <p:sp>
        <p:nvSpPr>
          <p:cNvPr id="3" name="Content Placeholder 2">
            <a:extLst>
              <a:ext uri="{FF2B5EF4-FFF2-40B4-BE49-F238E27FC236}">
                <a16:creationId xmlns:a16="http://schemas.microsoft.com/office/drawing/2014/main" id="{E19A9980-09E9-7831-4A4B-44DC8E277C9F}"/>
              </a:ext>
            </a:extLst>
          </p:cNvPr>
          <p:cNvSpPr>
            <a:spLocks noGrp="1"/>
          </p:cNvSpPr>
          <p:nvPr>
            <p:ph idx="1"/>
          </p:nvPr>
        </p:nvSpPr>
        <p:spPr/>
        <p:txBody>
          <a:bodyPr/>
          <a:lstStyle/>
          <a:p>
            <a:r>
              <a:rPr lang="en-US"/>
              <a:t>AIC = 827,737</a:t>
            </a:r>
          </a:p>
          <a:p>
            <a:r>
              <a:rPr lang="en-US"/>
              <a:t>Residual deviance = 2.411e12</a:t>
            </a:r>
          </a:p>
          <a:p>
            <a:endParaRPr lang="en-US"/>
          </a:p>
        </p:txBody>
      </p:sp>
      <p:pic>
        <p:nvPicPr>
          <p:cNvPr id="5" name="Picture 4">
            <a:extLst>
              <a:ext uri="{FF2B5EF4-FFF2-40B4-BE49-F238E27FC236}">
                <a16:creationId xmlns:a16="http://schemas.microsoft.com/office/drawing/2014/main" id="{D5141DDD-E849-1DAA-F394-DC9D63489D3A}"/>
              </a:ext>
            </a:extLst>
          </p:cNvPr>
          <p:cNvPicPr>
            <a:picLocks noChangeAspect="1"/>
          </p:cNvPicPr>
          <p:nvPr/>
        </p:nvPicPr>
        <p:blipFill>
          <a:blip r:embed="rId3"/>
          <a:stretch>
            <a:fillRect/>
          </a:stretch>
        </p:blipFill>
        <p:spPr>
          <a:xfrm>
            <a:off x="5663822" y="1501254"/>
            <a:ext cx="6166460" cy="4966804"/>
          </a:xfrm>
          <a:prstGeom prst="rect">
            <a:avLst/>
          </a:prstGeom>
        </p:spPr>
      </p:pic>
    </p:spTree>
    <p:extLst>
      <p:ext uri="{BB962C8B-B14F-4D97-AF65-F5344CB8AC3E}">
        <p14:creationId xmlns:p14="http://schemas.microsoft.com/office/powerpoint/2010/main" val="690752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A888-0461-CDDB-FF12-0C94D7469D87}"/>
              </a:ext>
            </a:extLst>
          </p:cNvPr>
          <p:cNvSpPr>
            <a:spLocks noGrp="1"/>
          </p:cNvSpPr>
          <p:nvPr>
            <p:ph type="title"/>
          </p:nvPr>
        </p:nvSpPr>
        <p:spPr/>
        <p:txBody>
          <a:bodyPr/>
          <a:lstStyle/>
          <a:p>
            <a:r>
              <a:rPr lang="en-US"/>
              <a:t>Stepwise Model for just MN Twins</a:t>
            </a:r>
          </a:p>
        </p:txBody>
      </p:sp>
      <p:pic>
        <p:nvPicPr>
          <p:cNvPr id="3" name="Picture 2" descr="Image preview">
            <a:extLst>
              <a:ext uri="{FF2B5EF4-FFF2-40B4-BE49-F238E27FC236}">
                <a16:creationId xmlns:a16="http://schemas.microsoft.com/office/drawing/2014/main" id="{DC324B52-163B-8388-45AA-29AE15F3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286" y="1420734"/>
            <a:ext cx="6423427" cy="520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580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757B-9AFC-61BF-76C2-3F7470051225}"/>
              </a:ext>
            </a:extLst>
          </p:cNvPr>
          <p:cNvSpPr>
            <a:spLocks noGrp="1"/>
          </p:cNvSpPr>
          <p:nvPr>
            <p:ph type="title"/>
          </p:nvPr>
        </p:nvSpPr>
        <p:spPr/>
        <p:txBody>
          <a:bodyPr/>
          <a:lstStyle/>
          <a:p>
            <a:r>
              <a:rPr lang="en-US"/>
              <a:t>Stepwise Model for All Teams</a:t>
            </a:r>
          </a:p>
        </p:txBody>
      </p:sp>
      <p:pic>
        <p:nvPicPr>
          <p:cNvPr id="2050" name="Picture 2" descr="Image preview">
            <a:extLst>
              <a:ext uri="{FF2B5EF4-FFF2-40B4-BE49-F238E27FC236}">
                <a16:creationId xmlns:a16="http://schemas.microsoft.com/office/drawing/2014/main" id="{9E244FC4-0EB8-427B-488A-1F33F7D55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792" y="1436379"/>
            <a:ext cx="4980415" cy="50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339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B88C-6C26-267F-5714-DA929684DFA4}"/>
              </a:ext>
            </a:extLst>
          </p:cNvPr>
          <p:cNvSpPr>
            <a:spLocks noGrp="1"/>
          </p:cNvSpPr>
          <p:nvPr>
            <p:ph type="title"/>
          </p:nvPr>
        </p:nvSpPr>
        <p:spPr/>
        <p:txBody>
          <a:bodyPr/>
          <a:lstStyle/>
          <a:p>
            <a:r>
              <a:rPr lang="en-US"/>
              <a:t>Random Forest Model with all features</a:t>
            </a:r>
          </a:p>
        </p:txBody>
      </p:sp>
      <p:pic>
        <p:nvPicPr>
          <p:cNvPr id="4" name="Picture 3">
            <a:extLst>
              <a:ext uri="{FF2B5EF4-FFF2-40B4-BE49-F238E27FC236}">
                <a16:creationId xmlns:a16="http://schemas.microsoft.com/office/drawing/2014/main" id="{0169C077-C88F-8BED-325F-50A6C0EDEE80}"/>
              </a:ext>
            </a:extLst>
          </p:cNvPr>
          <p:cNvPicPr>
            <a:picLocks noChangeAspect="1"/>
          </p:cNvPicPr>
          <p:nvPr/>
        </p:nvPicPr>
        <p:blipFill>
          <a:blip r:embed="rId2"/>
          <a:stretch>
            <a:fillRect/>
          </a:stretch>
        </p:blipFill>
        <p:spPr>
          <a:xfrm>
            <a:off x="643732" y="1611383"/>
            <a:ext cx="10904536" cy="3086189"/>
          </a:xfrm>
          <a:prstGeom prst="rect">
            <a:avLst/>
          </a:prstGeom>
        </p:spPr>
      </p:pic>
      <p:pic>
        <p:nvPicPr>
          <p:cNvPr id="8" name="Picture 7">
            <a:extLst>
              <a:ext uri="{FF2B5EF4-FFF2-40B4-BE49-F238E27FC236}">
                <a16:creationId xmlns:a16="http://schemas.microsoft.com/office/drawing/2014/main" id="{57305992-DC10-9C7F-E571-BD7F6A48049B}"/>
              </a:ext>
            </a:extLst>
          </p:cNvPr>
          <p:cNvPicPr>
            <a:picLocks noChangeAspect="1"/>
          </p:cNvPicPr>
          <p:nvPr/>
        </p:nvPicPr>
        <p:blipFill>
          <a:blip r:embed="rId3"/>
          <a:stretch>
            <a:fillRect/>
          </a:stretch>
        </p:blipFill>
        <p:spPr>
          <a:xfrm>
            <a:off x="6274887" y="2936946"/>
            <a:ext cx="4588185" cy="3634042"/>
          </a:xfrm>
          <a:prstGeom prst="rect">
            <a:avLst/>
          </a:prstGeom>
        </p:spPr>
      </p:pic>
    </p:spTree>
    <p:extLst>
      <p:ext uri="{BB962C8B-B14F-4D97-AF65-F5344CB8AC3E}">
        <p14:creationId xmlns:p14="http://schemas.microsoft.com/office/powerpoint/2010/main" val="2641605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6686-DADE-DDD7-E92B-836C3480ABC3}"/>
              </a:ext>
            </a:extLst>
          </p:cNvPr>
          <p:cNvSpPr>
            <a:spLocks noGrp="1"/>
          </p:cNvSpPr>
          <p:nvPr>
            <p:ph type="title"/>
          </p:nvPr>
        </p:nvSpPr>
        <p:spPr/>
        <p:txBody>
          <a:bodyPr/>
          <a:lstStyle/>
          <a:p>
            <a:r>
              <a:rPr lang="en-US"/>
              <a:t>Random Forest Model with derived features</a:t>
            </a:r>
          </a:p>
        </p:txBody>
      </p:sp>
      <p:pic>
        <p:nvPicPr>
          <p:cNvPr id="4" name="Picture 3">
            <a:extLst>
              <a:ext uri="{FF2B5EF4-FFF2-40B4-BE49-F238E27FC236}">
                <a16:creationId xmlns:a16="http://schemas.microsoft.com/office/drawing/2014/main" id="{FCD4CEAC-DECE-D95E-BBFB-A2376EA64E2E}"/>
              </a:ext>
            </a:extLst>
          </p:cNvPr>
          <p:cNvPicPr>
            <a:picLocks noChangeAspect="1"/>
          </p:cNvPicPr>
          <p:nvPr/>
        </p:nvPicPr>
        <p:blipFill>
          <a:blip r:embed="rId2"/>
          <a:stretch>
            <a:fillRect/>
          </a:stretch>
        </p:blipFill>
        <p:spPr>
          <a:xfrm>
            <a:off x="433136" y="1690688"/>
            <a:ext cx="6240379" cy="2292715"/>
          </a:xfrm>
          <a:prstGeom prst="rect">
            <a:avLst/>
          </a:prstGeom>
        </p:spPr>
      </p:pic>
      <p:pic>
        <p:nvPicPr>
          <p:cNvPr id="6" name="Picture 5">
            <a:extLst>
              <a:ext uri="{FF2B5EF4-FFF2-40B4-BE49-F238E27FC236}">
                <a16:creationId xmlns:a16="http://schemas.microsoft.com/office/drawing/2014/main" id="{FAA40F4B-7FB6-55BC-8A79-D8775D9149FC}"/>
              </a:ext>
            </a:extLst>
          </p:cNvPr>
          <p:cNvPicPr>
            <a:picLocks noChangeAspect="1"/>
          </p:cNvPicPr>
          <p:nvPr/>
        </p:nvPicPr>
        <p:blipFill>
          <a:blip r:embed="rId3"/>
          <a:stretch>
            <a:fillRect/>
          </a:stretch>
        </p:blipFill>
        <p:spPr>
          <a:xfrm>
            <a:off x="6823996" y="3016251"/>
            <a:ext cx="4176122" cy="3353091"/>
          </a:xfrm>
          <a:prstGeom prst="rect">
            <a:avLst/>
          </a:prstGeom>
        </p:spPr>
      </p:pic>
      <p:pic>
        <p:nvPicPr>
          <p:cNvPr id="8" name="Picture 7">
            <a:extLst>
              <a:ext uri="{FF2B5EF4-FFF2-40B4-BE49-F238E27FC236}">
                <a16:creationId xmlns:a16="http://schemas.microsoft.com/office/drawing/2014/main" id="{A562E8FF-D42A-B657-43D9-8613C9352B3A}"/>
              </a:ext>
            </a:extLst>
          </p:cNvPr>
          <p:cNvPicPr>
            <a:picLocks noChangeAspect="1"/>
          </p:cNvPicPr>
          <p:nvPr/>
        </p:nvPicPr>
        <p:blipFill>
          <a:blip r:embed="rId4"/>
          <a:stretch>
            <a:fillRect/>
          </a:stretch>
        </p:blipFill>
        <p:spPr>
          <a:xfrm>
            <a:off x="564211" y="4336228"/>
            <a:ext cx="3718882" cy="2156647"/>
          </a:xfrm>
          <a:prstGeom prst="rect">
            <a:avLst/>
          </a:prstGeom>
        </p:spPr>
      </p:pic>
    </p:spTree>
    <p:extLst>
      <p:ext uri="{BB962C8B-B14F-4D97-AF65-F5344CB8AC3E}">
        <p14:creationId xmlns:p14="http://schemas.microsoft.com/office/powerpoint/2010/main" val="379077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EA55-A62A-5FEA-F1BD-DBA258D9E41F}"/>
              </a:ext>
            </a:extLst>
          </p:cNvPr>
          <p:cNvSpPr>
            <a:spLocks noGrp="1"/>
          </p:cNvSpPr>
          <p:nvPr>
            <p:ph type="title"/>
          </p:nvPr>
        </p:nvSpPr>
        <p:spPr/>
        <p:txBody>
          <a:bodyPr/>
          <a:lstStyle/>
          <a:p>
            <a:r>
              <a:rPr lang="en-US"/>
              <a:t>Linear Regression Model</a:t>
            </a:r>
          </a:p>
        </p:txBody>
      </p:sp>
      <p:pic>
        <p:nvPicPr>
          <p:cNvPr id="4" name="Picture 3">
            <a:extLst>
              <a:ext uri="{FF2B5EF4-FFF2-40B4-BE49-F238E27FC236}">
                <a16:creationId xmlns:a16="http://schemas.microsoft.com/office/drawing/2014/main" id="{8EC627E0-7B1B-1BC2-C30E-D6610F9AAB53}"/>
              </a:ext>
            </a:extLst>
          </p:cNvPr>
          <p:cNvPicPr>
            <a:picLocks noChangeAspect="1"/>
          </p:cNvPicPr>
          <p:nvPr/>
        </p:nvPicPr>
        <p:blipFill>
          <a:blip r:embed="rId2"/>
          <a:stretch>
            <a:fillRect/>
          </a:stretch>
        </p:blipFill>
        <p:spPr>
          <a:xfrm>
            <a:off x="5456113" y="1625374"/>
            <a:ext cx="5897687" cy="4778973"/>
          </a:xfrm>
          <a:prstGeom prst="rect">
            <a:avLst/>
          </a:prstGeom>
        </p:spPr>
      </p:pic>
      <p:pic>
        <p:nvPicPr>
          <p:cNvPr id="6" name="Picture 5">
            <a:extLst>
              <a:ext uri="{FF2B5EF4-FFF2-40B4-BE49-F238E27FC236}">
                <a16:creationId xmlns:a16="http://schemas.microsoft.com/office/drawing/2014/main" id="{DBA55829-B51A-0A5D-F000-E5F211FBD21B}"/>
              </a:ext>
            </a:extLst>
          </p:cNvPr>
          <p:cNvPicPr>
            <a:picLocks noChangeAspect="1"/>
          </p:cNvPicPr>
          <p:nvPr/>
        </p:nvPicPr>
        <p:blipFill>
          <a:blip r:embed="rId3"/>
          <a:stretch>
            <a:fillRect/>
          </a:stretch>
        </p:blipFill>
        <p:spPr>
          <a:xfrm>
            <a:off x="838199" y="3387948"/>
            <a:ext cx="3995057" cy="711670"/>
          </a:xfrm>
          <a:prstGeom prst="rect">
            <a:avLst/>
          </a:prstGeom>
        </p:spPr>
      </p:pic>
    </p:spTree>
    <p:extLst>
      <p:ext uri="{BB962C8B-B14F-4D97-AF65-F5344CB8AC3E}">
        <p14:creationId xmlns:p14="http://schemas.microsoft.com/office/powerpoint/2010/main" val="273122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7EEF-E780-EA24-7707-905BF9B3A5E7}"/>
              </a:ext>
            </a:extLst>
          </p:cNvPr>
          <p:cNvSpPr>
            <a:spLocks noGrp="1"/>
          </p:cNvSpPr>
          <p:nvPr>
            <p:ph type="title"/>
          </p:nvPr>
        </p:nvSpPr>
        <p:spPr/>
        <p:txBody>
          <a:bodyPr/>
          <a:lstStyle/>
          <a:p>
            <a:r>
              <a:rPr lang="en-US"/>
              <a:t>Random forest vs Linear Regression</a:t>
            </a:r>
          </a:p>
        </p:txBody>
      </p:sp>
      <p:pic>
        <p:nvPicPr>
          <p:cNvPr id="4" name="Picture 3">
            <a:extLst>
              <a:ext uri="{FF2B5EF4-FFF2-40B4-BE49-F238E27FC236}">
                <a16:creationId xmlns:a16="http://schemas.microsoft.com/office/drawing/2014/main" id="{6942C7B1-98EC-E445-54A9-287D151B2ED2}"/>
              </a:ext>
            </a:extLst>
          </p:cNvPr>
          <p:cNvPicPr>
            <a:picLocks noChangeAspect="1"/>
          </p:cNvPicPr>
          <p:nvPr/>
        </p:nvPicPr>
        <p:blipFill>
          <a:blip r:embed="rId2"/>
          <a:stretch>
            <a:fillRect/>
          </a:stretch>
        </p:blipFill>
        <p:spPr>
          <a:xfrm>
            <a:off x="2605470" y="1690688"/>
            <a:ext cx="7454368" cy="4618701"/>
          </a:xfrm>
          <a:prstGeom prst="rect">
            <a:avLst/>
          </a:prstGeom>
        </p:spPr>
      </p:pic>
    </p:spTree>
    <p:extLst>
      <p:ext uri="{BB962C8B-B14F-4D97-AF65-F5344CB8AC3E}">
        <p14:creationId xmlns:p14="http://schemas.microsoft.com/office/powerpoint/2010/main" val="82099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4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248183A-966B-9E8E-4F5F-185AAC93D69C}"/>
              </a:ext>
            </a:extLst>
          </p:cNvPr>
          <p:cNvSpPr>
            <a:spLocks noGrp="1"/>
          </p:cNvSpPr>
          <p:nvPr>
            <p:ph type="title"/>
          </p:nvPr>
        </p:nvSpPr>
        <p:spPr>
          <a:xfrm>
            <a:off x="492370" y="516835"/>
            <a:ext cx="3084844" cy="1296467"/>
          </a:xfrm>
        </p:spPr>
        <p:txBody>
          <a:bodyPr anchor="ctr">
            <a:normAutofit/>
          </a:bodyPr>
          <a:lstStyle/>
          <a:p>
            <a:r>
              <a:rPr lang="en-US" sz="3600">
                <a:solidFill>
                  <a:srgbClr val="FFFFFF"/>
                </a:solidFill>
              </a:rPr>
              <a:t>Data Cleaning</a:t>
            </a:r>
          </a:p>
        </p:txBody>
      </p:sp>
      <p:sp>
        <p:nvSpPr>
          <p:cNvPr id="50" name="Rectangle 4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5" name="Content Placeholder 2">
            <a:extLst>
              <a:ext uri="{FF2B5EF4-FFF2-40B4-BE49-F238E27FC236}">
                <a16:creationId xmlns:a16="http://schemas.microsoft.com/office/drawing/2014/main" id="{3FADD776-96DF-BA50-98D2-6832CEBD2DD3}"/>
              </a:ext>
            </a:extLst>
          </p:cNvPr>
          <p:cNvGraphicFramePr>
            <a:graphicFrameLocks noGrp="1"/>
          </p:cNvGraphicFramePr>
          <p:nvPr>
            <p:ph idx="1"/>
            <p:extLst>
              <p:ext uri="{D42A27DB-BD31-4B8C-83A1-F6EECF244321}">
                <p14:modId xmlns:p14="http://schemas.microsoft.com/office/powerpoint/2010/main" val="297162748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698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456D-29F6-D931-3D6A-69C0D1A99818}"/>
              </a:ext>
            </a:extLst>
          </p:cNvPr>
          <p:cNvSpPr>
            <a:spLocks noGrp="1"/>
          </p:cNvSpPr>
          <p:nvPr>
            <p:ph type="title"/>
          </p:nvPr>
        </p:nvSpPr>
        <p:spPr/>
        <p:txBody>
          <a:bodyPr/>
          <a:lstStyle/>
          <a:p>
            <a:r>
              <a:rPr lang="en-US"/>
              <a:t>Games with Attendance Less Than 20,000 – Minnesota Only</a:t>
            </a:r>
          </a:p>
        </p:txBody>
      </p:sp>
      <p:pic>
        <p:nvPicPr>
          <p:cNvPr id="5" name="Picture 4">
            <a:extLst>
              <a:ext uri="{FF2B5EF4-FFF2-40B4-BE49-F238E27FC236}">
                <a16:creationId xmlns:a16="http://schemas.microsoft.com/office/drawing/2014/main" id="{6D045F3A-BA05-7E62-04FA-D48E320CEA64}"/>
              </a:ext>
            </a:extLst>
          </p:cNvPr>
          <p:cNvPicPr>
            <a:picLocks noChangeAspect="1"/>
          </p:cNvPicPr>
          <p:nvPr/>
        </p:nvPicPr>
        <p:blipFill>
          <a:blip r:embed="rId2"/>
          <a:stretch>
            <a:fillRect/>
          </a:stretch>
        </p:blipFill>
        <p:spPr>
          <a:xfrm>
            <a:off x="1426632" y="1737360"/>
            <a:ext cx="7632701" cy="4706832"/>
          </a:xfrm>
          <a:prstGeom prst="rect">
            <a:avLst/>
          </a:prstGeom>
        </p:spPr>
      </p:pic>
    </p:spTree>
    <p:extLst>
      <p:ext uri="{BB962C8B-B14F-4D97-AF65-F5344CB8AC3E}">
        <p14:creationId xmlns:p14="http://schemas.microsoft.com/office/powerpoint/2010/main" val="2965020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39DB-3412-44DD-70D4-25D43FAE4797}"/>
              </a:ext>
            </a:extLst>
          </p:cNvPr>
          <p:cNvSpPr>
            <a:spLocks noGrp="1"/>
          </p:cNvSpPr>
          <p:nvPr>
            <p:ph type="title"/>
          </p:nvPr>
        </p:nvSpPr>
        <p:spPr/>
        <p:txBody>
          <a:bodyPr/>
          <a:lstStyle/>
          <a:p>
            <a:r>
              <a:rPr lang="en-US"/>
              <a:t>Stepwise Model with Numerical Features</a:t>
            </a:r>
          </a:p>
        </p:txBody>
      </p:sp>
      <p:sp>
        <p:nvSpPr>
          <p:cNvPr id="3" name="Content Placeholder 2">
            <a:extLst>
              <a:ext uri="{FF2B5EF4-FFF2-40B4-BE49-F238E27FC236}">
                <a16:creationId xmlns:a16="http://schemas.microsoft.com/office/drawing/2014/main" id="{BA82523F-65EB-8C59-12D7-5D4AC64DF0D8}"/>
              </a:ext>
            </a:extLst>
          </p:cNvPr>
          <p:cNvSpPr>
            <a:spLocks noGrp="1"/>
          </p:cNvSpPr>
          <p:nvPr>
            <p:ph idx="1"/>
          </p:nvPr>
        </p:nvSpPr>
        <p:spPr/>
        <p:txBody>
          <a:bodyPr>
            <a:normAutofit/>
          </a:bodyPr>
          <a:lstStyle/>
          <a:p>
            <a:r>
              <a:rPr lang="en-US"/>
              <a:t>24 significant features at </a:t>
            </a:r>
            <a:r>
              <a:rPr lang="el-GR"/>
              <a:t>α</a:t>
            </a:r>
            <a:r>
              <a:rPr lang="en-US"/>
              <a:t> = 0.05</a:t>
            </a:r>
          </a:p>
          <a:p>
            <a:r>
              <a:rPr lang="en-US"/>
              <a:t>More offensive features than defensive features</a:t>
            </a:r>
          </a:p>
          <a:p>
            <a:r>
              <a:rPr lang="en-US"/>
              <a:t>Those not in top 10 correlation with high significance</a:t>
            </a:r>
          </a:p>
          <a:p>
            <a:pPr lvl="1"/>
            <a:r>
              <a:rPr lang="en-US" err="1"/>
              <a:t>NumberofOuts</a:t>
            </a:r>
            <a:endParaRPr lang="en-US"/>
          </a:p>
          <a:p>
            <a:pPr lvl="1"/>
            <a:r>
              <a:rPr lang="en-US" err="1"/>
              <a:t>VisitingTeamOffense_AtBats</a:t>
            </a:r>
            <a:r>
              <a:rPr lang="en-US"/>
              <a:t>, </a:t>
            </a:r>
            <a:r>
              <a:rPr lang="en-US" err="1"/>
              <a:t>SecrificeHits</a:t>
            </a:r>
            <a:r>
              <a:rPr lang="en-US"/>
              <a:t>, </a:t>
            </a:r>
            <a:r>
              <a:rPr lang="en-US" err="1"/>
              <a:t>SacrificeFlies</a:t>
            </a:r>
            <a:r>
              <a:rPr lang="en-US"/>
              <a:t>, </a:t>
            </a:r>
            <a:r>
              <a:rPr lang="en-US" err="1"/>
              <a:t>HitbyPitch</a:t>
            </a:r>
            <a:r>
              <a:rPr lang="en-US"/>
              <a:t>, Walks, </a:t>
            </a:r>
            <a:r>
              <a:rPr lang="en-US" err="1"/>
              <a:t>LeftOnBase</a:t>
            </a:r>
            <a:r>
              <a:rPr lang="en-US"/>
              <a:t>, </a:t>
            </a:r>
            <a:r>
              <a:rPr lang="en-US" err="1"/>
              <a:t>PutOuts</a:t>
            </a:r>
            <a:r>
              <a:rPr lang="en-US"/>
              <a:t>, Assists</a:t>
            </a:r>
          </a:p>
          <a:p>
            <a:r>
              <a:rPr lang="en-US"/>
              <a:t>Adjusted R-sq = 0.1026</a:t>
            </a:r>
          </a:p>
          <a:p>
            <a:r>
              <a:rPr lang="en-US"/>
              <a:t>F-statistic = 7.35</a:t>
            </a:r>
          </a:p>
          <a:p>
            <a:r>
              <a:rPr lang="en-US"/>
              <a:t>p-value &lt; 2.2e-16</a:t>
            </a:r>
          </a:p>
        </p:txBody>
      </p:sp>
    </p:spTree>
    <p:extLst>
      <p:ext uri="{BB962C8B-B14F-4D97-AF65-F5344CB8AC3E}">
        <p14:creationId xmlns:p14="http://schemas.microsoft.com/office/powerpoint/2010/main" val="1583645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323D-C90A-7D1D-083A-3B93B8E67BDC}"/>
              </a:ext>
            </a:extLst>
          </p:cNvPr>
          <p:cNvSpPr>
            <a:spLocks noGrp="1"/>
          </p:cNvSpPr>
          <p:nvPr>
            <p:ph type="title"/>
          </p:nvPr>
        </p:nvSpPr>
        <p:spPr/>
        <p:txBody>
          <a:bodyPr/>
          <a:lstStyle/>
          <a:p>
            <a:r>
              <a:rPr lang="en-US"/>
              <a:t>Stepwise Model for Numerical Features</a:t>
            </a:r>
          </a:p>
        </p:txBody>
      </p:sp>
      <p:sp>
        <p:nvSpPr>
          <p:cNvPr id="3" name="Content Placeholder 2">
            <a:extLst>
              <a:ext uri="{FF2B5EF4-FFF2-40B4-BE49-F238E27FC236}">
                <a16:creationId xmlns:a16="http://schemas.microsoft.com/office/drawing/2014/main" id="{5D09E04C-1A1C-ECE4-FC6C-C04CFCBAB635}"/>
              </a:ext>
            </a:extLst>
          </p:cNvPr>
          <p:cNvSpPr>
            <a:spLocks noGrp="1"/>
          </p:cNvSpPr>
          <p:nvPr>
            <p:ph idx="1"/>
          </p:nvPr>
        </p:nvSpPr>
        <p:spPr/>
        <p:txBody>
          <a:bodyPr/>
          <a:lstStyle/>
          <a:p>
            <a:r>
              <a:rPr lang="en-US"/>
              <a:t>41 significant features at </a:t>
            </a:r>
            <a:r>
              <a:rPr lang="el-GR"/>
              <a:t>α</a:t>
            </a:r>
            <a:r>
              <a:rPr lang="en-US"/>
              <a:t> = 0.05</a:t>
            </a:r>
          </a:p>
          <a:p>
            <a:r>
              <a:rPr lang="en-US"/>
              <a:t>More offensive features than defensive features</a:t>
            </a:r>
          </a:p>
          <a:p>
            <a:r>
              <a:rPr lang="en-US"/>
              <a:t>Adjusted R-sq = 0.04877</a:t>
            </a:r>
          </a:p>
          <a:p>
            <a:r>
              <a:rPr lang="en-US"/>
              <a:t>F-statistic = 61.57</a:t>
            </a:r>
          </a:p>
          <a:p>
            <a:r>
              <a:rPr lang="en-US"/>
              <a:t>p-value &lt; 2.2e-16</a:t>
            </a:r>
          </a:p>
        </p:txBody>
      </p:sp>
    </p:spTree>
    <p:extLst>
      <p:ext uri="{BB962C8B-B14F-4D97-AF65-F5344CB8AC3E}">
        <p14:creationId xmlns:p14="http://schemas.microsoft.com/office/powerpoint/2010/main" val="304220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D491-2E6D-6738-A153-95D281DED06E}"/>
              </a:ext>
            </a:extLst>
          </p:cNvPr>
          <p:cNvSpPr>
            <a:spLocks noGrp="1"/>
          </p:cNvSpPr>
          <p:nvPr>
            <p:ph type="title"/>
          </p:nvPr>
        </p:nvSpPr>
        <p:spPr/>
        <p:txBody>
          <a:bodyPr/>
          <a:lstStyle/>
          <a:p>
            <a:r>
              <a:rPr lang="en-US"/>
              <a:t>Attendance of Games with vs. without Promotions (2018, 2019, 2022)</a:t>
            </a:r>
          </a:p>
        </p:txBody>
      </p:sp>
      <p:grpSp>
        <p:nvGrpSpPr>
          <p:cNvPr id="9" name="Group 8">
            <a:extLst>
              <a:ext uri="{FF2B5EF4-FFF2-40B4-BE49-F238E27FC236}">
                <a16:creationId xmlns:a16="http://schemas.microsoft.com/office/drawing/2014/main" id="{435E783A-5709-9E65-0A28-1145D2FE759E}"/>
              </a:ext>
            </a:extLst>
          </p:cNvPr>
          <p:cNvGrpSpPr/>
          <p:nvPr/>
        </p:nvGrpSpPr>
        <p:grpSpPr>
          <a:xfrm>
            <a:off x="3117850" y="2359223"/>
            <a:ext cx="5956300" cy="3670137"/>
            <a:chOff x="3117850" y="2359223"/>
            <a:chExt cx="5956300" cy="3670137"/>
          </a:xfrm>
        </p:grpSpPr>
        <p:pic>
          <p:nvPicPr>
            <p:cNvPr id="4" name="Picture 3" descr="Graphical user interface&#10;&#10;Description automatically generated">
              <a:extLst>
                <a:ext uri="{FF2B5EF4-FFF2-40B4-BE49-F238E27FC236}">
                  <a16:creationId xmlns:a16="http://schemas.microsoft.com/office/drawing/2014/main" id="{4B0F4B0F-49D2-852F-A122-8EBEB7E62B42}"/>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33473" r="46430" b="24706"/>
            <a:stretch/>
          </p:blipFill>
          <p:spPr>
            <a:xfrm>
              <a:off x="3117850" y="2667000"/>
              <a:ext cx="5956300" cy="3362360"/>
            </a:xfrm>
            <a:prstGeom prst="rect">
              <a:avLst/>
            </a:prstGeom>
          </p:spPr>
        </p:pic>
        <p:sp>
          <p:nvSpPr>
            <p:cNvPr id="6" name="TextBox 5">
              <a:extLst>
                <a:ext uri="{FF2B5EF4-FFF2-40B4-BE49-F238E27FC236}">
                  <a16:creationId xmlns:a16="http://schemas.microsoft.com/office/drawing/2014/main" id="{558951CB-1C28-AFC2-2E96-A62D7CB9BBDA}"/>
                </a:ext>
              </a:extLst>
            </p:cNvPr>
            <p:cNvSpPr txBox="1"/>
            <p:nvPr/>
          </p:nvSpPr>
          <p:spPr>
            <a:xfrm>
              <a:off x="3144354" y="2359223"/>
              <a:ext cx="5900254" cy="307777"/>
            </a:xfrm>
            <a:prstGeom prst="rect">
              <a:avLst/>
            </a:prstGeom>
            <a:solidFill>
              <a:schemeClr val="bg1">
                <a:lumMod val="85000"/>
              </a:schemeClr>
            </a:solidFill>
          </p:spPr>
          <p:txBody>
            <a:bodyPr wrap="square" rtlCol="0">
              <a:spAutoFit/>
            </a:bodyPr>
            <a:lstStyle/>
            <a:p>
              <a:r>
                <a:rPr lang="en-US" sz="1400">
                  <a:latin typeface="Arial" panose="020B0604020202020204" pitchFamily="34" charset="0"/>
                  <a:cs typeface="Arial" panose="020B0604020202020204" pitchFamily="34" charset="0"/>
                </a:rPr>
                <a:t>      Games without promotions	        	     Games with promotions</a:t>
              </a:r>
            </a:p>
          </p:txBody>
        </p:sp>
      </p:grpSp>
    </p:spTree>
    <p:extLst>
      <p:ext uri="{BB962C8B-B14F-4D97-AF65-F5344CB8AC3E}">
        <p14:creationId xmlns:p14="http://schemas.microsoft.com/office/powerpoint/2010/main" val="4197762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0E00-0C89-CB1E-D21E-EDF3599B2934}"/>
              </a:ext>
            </a:extLst>
          </p:cNvPr>
          <p:cNvSpPr>
            <a:spLocks noGrp="1"/>
          </p:cNvSpPr>
          <p:nvPr>
            <p:ph type="title"/>
          </p:nvPr>
        </p:nvSpPr>
        <p:spPr/>
        <p:txBody>
          <a:bodyPr/>
          <a:lstStyle/>
          <a:p>
            <a:r>
              <a:rPr lang="en-US"/>
              <a:t>Attendance of Games with and without Promotions, by year</a:t>
            </a:r>
          </a:p>
        </p:txBody>
      </p:sp>
      <p:pic>
        <p:nvPicPr>
          <p:cNvPr id="5" name="Picture 4" descr="Graphical user interface, application&#10;&#10;Description automatically generated">
            <a:extLst>
              <a:ext uri="{FF2B5EF4-FFF2-40B4-BE49-F238E27FC236}">
                <a16:creationId xmlns:a16="http://schemas.microsoft.com/office/drawing/2014/main" id="{96F5282F-2CA9-ED4A-5B42-2203657B2D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03" t="32107" r="46764" b="20565"/>
          <a:stretch/>
        </p:blipFill>
        <p:spPr>
          <a:xfrm>
            <a:off x="866688" y="1765070"/>
            <a:ext cx="3988313" cy="258525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38F5B96-08A7-F779-7906-AE365DE7E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17" t="31765" r="46487" b="21307"/>
          <a:stretch/>
        </p:blipFill>
        <p:spPr>
          <a:xfrm>
            <a:off x="3988769" y="3238212"/>
            <a:ext cx="4054316" cy="2585258"/>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1E2C0BA-34A4-4E3D-4399-BD92723AF7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31" t="33960" r="46473" b="18399"/>
          <a:stretch/>
        </p:blipFill>
        <p:spPr>
          <a:xfrm>
            <a:off x="7590116" y="1737360"/>
            <a:ext cx="3993692" cy="2585258"/>
          </a:xfrm>
          <a:prstGeom prst="rect">
            <a:avLst/>
          </a:prstGeom>
        </p:spPr>
      </p:pic>
    </p:spTree>
    <p:extLst>
      <p:ext uri="{BB962C8B-B14F-4D97-AF65-F5344CB8AC3E}">
        <p14:creationId xmlns:p14="http://schemas.microsoft.com/office/powerpoint/2010/main" val="1079312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3F720-3EE2-6A65-977B-F18DCB348514}"/>
              </a:ext>
            </a:extLst>
          </p:cNvPr>
          <p:cNvSpPr>
            <a:spLocks noGrp="1"/>
          </p:cNvSpPr>
          <p:nvPr>
            <p:ph type="title"/>
          </p:nvPr>
        </p:nvSpPr>
        <p:spPr>
          <a:xfrm>
            <a:off x="633999" y="4550229"/>
            <a:ext cx="10909073" cy="1057655"/>
          </a:xfrm>
        </p:spPr>
        <p:txBody>
          <a:bodyPr vert="horz" lIns="91440" tIns="45720" rIns="91440" bIns="45720" rtlCol="0" anchor="b">
            <a:normAutofit/>
          </a:bodyPr>
          <a:lstStyle/>
          <a:p>
            <a:endParaRPr lang="en-US" sz="6000">
              <a:solidFill>
                <a:schemeClr val="tx1">
                  <a:lumMod val="85000"/>
                  <a:lumOff val="15000"/>
                </a:schemeClr>
              </a:solidFill>
            </a:endParaRPr>
          </a:p>
        </p:txBody>
      </p:sp>
      <p:pic>
        <p:nvPicPr>
          <p:cNvPr id="5" name="Picture 5" descr="Chart&#10;&#10;Description automatically generated">
            <a:extLst>
              <a:ext uri="{FF2B5EF4-FFF2-40B4-BE49-F238E27FC236}">
                <a16:creationId xmlns:a16="http://schemas.microsoft.com/office/drawing/2014/main" id="{769AE207-F551-6BD9-CD47-41BBD9F0B0F5}"/>
              </a:ext>
            </a:extLst>
          </p:cNvPr>
          <p:cNvPicPr>
            <a:picLocks noChangeAspect="1"/>
          </p:cNvPicPr>
          <p:nvPr/>
        </p:nvPicPr>
        <p:blipFill>
          <a:blip r:embed="rId2"/>
          <a:stretch>
            <a:fillRect/>
          </a:stretch>
        </p:blipFill>
        <p:spPr>
          <a:xfrm>
            <a:off x="635457" y="857050"/>
            <a:ext cx="5131653" cy="3168795"/>
          </a:xfrm>
          <a:prstGeom prst="rect">
            <a:avLst/>
          </a:prstGeom>
        </p:spPr>
      </p:pic>
      <p:sp>
        <p:nvSpPr>
          <p:cNvPr id="18" name="Rectangle 17">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52F98E11-5B69-A252-6CB4-AD9760C41AB2}"/>
              </a:ext>
            </a:extLst>
          </p:cNvPr>
          <p:cNvPicPr>
            <a:picLocks noGrp="1" noChangeAspect="1"/>
          </p:cNvPicPr>
          <p:nvPr>
            <p:ph idx="1"/>
          </p:nvPr>
        </p:nvPicPr>
        <p:blipFill>
          <a:blip r:embed="rId3"/>
          <a:stretch>
            <a:fillRect/>
          </a:stretch>
        </p:blipFill>
        <p:spPr>
          <a:xfrm>
            <a:off x="6424891" y="848414"/>
            <a:ext cx="5118182" cy="3186068"/>
          </a:xfrm>
          <a:prstGeom prst="rect">
            <a:avLst/>
          </a:prstGeom>
        </p:spPr>
      </p:pic>
      <p:cxnSp>
        <p:nvCxnSpPr>
          <p:cNvPr id="20" name="Straight Connector 19">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718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36E75-86E8-78B5-D5EF-8A2168ACED65}"/>
              </a:ext>
            </a:extLst>
          </p:cNvPr>
          <p:cNvPicPr>
            <a:picLocks noChangeAspect="1"/>
          </p:cNvPicPr>
          <p:nvPr/>
        </p:nvPicPr>
        <p:blipFill rotWithShape="1">
          <a:blip r:embed="rId3"/>
          <a:srcRect r="1094"/>
          <a:stretch/>
        </p:blipFill>
        <p:spPr>
          <a:xfrm>
            <a:off x="3944131" y="1606286"/>
            <a:ext cx="7211549" cy="4570677"/>
          </a:xfrm>
          <a:prstGeom prst="rect">
            <a:avLst/>
          </a:prstGeom>
        </p:spPr>
      </p:pic>
      <p:sp>
        <p:nvSpPr>
          <p:cNvPr id="2" name="Title 1">
            <a:extLst>
              <a:ext uri="{FF2B5EF4-FFF2-40B4-BE49-F238E27FC236}">
                <a16:creationId xmlns:a16="http://schemas.microsoft.com/office/drawing/2014/main" id="{B23CE6F9-5B18-D731-25D6-49419A02B552}"/>
              </a:ext>
            </a:extLst>
          </p:cNvPr>
          <p:cNvSpPr>
            <a:spLocks noGrp="1"/>
          </p:cNvSpPr>
          <p:nvPr>
            <p:ph type="title"/>
          </p:nvPr>
        </p:nvSpPr>
        <p:spPr/>
        <p:txBody>
          <a:bodyPr/>
          <a:lstStyle/>
          <a:p>
            <a:r>
              <a:rPr lang="en-US"/>
              <a:t>Correlation for Numeric Features (Twins)</a:t>
            </a:r>
          </a:p>
        </p:txBody>
      </p:sp>
      <p:sp>
        <p:nvSpPr>
          <p:cNvPr id="14" name="Content Placeholder 13">
            <a:extLst>
              <a:ext uri="{FF2B5EF4-FFF2-40B4-BE49-F238E27FC236}">
                <a16:creationId xmlns:a16="http://schemas.microsoft.com/office/drawing/2014/main" id="{EDEAAA53-0D4C-6E82-097F-D39AC6041254}"/>
              </a:ext>
            </a:extLst>
          </p:cNvPr>
          <p:cNvSpPr>
            <a:spLocks noGrp="1"/>
          </p:cNvSpPr>
          <p:nvPr>
            <p:ph idx="1"/>
          </p:nvPr>
        </p:nvSpPr>
        <p:spPr>
          <a:xfrm>
            <a:off x="838200" y="1825625"/>
            <a:ext cx="5386137" cy="4351338"/>
          </a:xfrm>
        </p:spPr>
        <p:txBody>
          <a:bodyPr>
            <a:normAutofit/>
          </a:bodyPr>
          <a:lstStyle/>
          <a:p>
            <a:r>
              <a:rPr lang="en-US" sz="3200"/>
              <a:t>Top 5 positive correlation</a:t>
            </a:r>
          </a:p>
          <a:p>
            <a:pPr lvl="1"/>
            <a:r>
              <a:rPr lang="en-US" sz="3200"/>
              <a:t>Range: [0.07, 0.16]</a:t>
            </a:r>
          </a:p>
          <a:p>
            <a:r>
              <a:rPr lang="en-US" sz="3200"/>
              <a:t>Top 5 negative correlation</a:t>
            </a:r>
          </a:p>
          <a:p>
            <a:pPr lvl="1"/>
            <a:r>
              <a:rPr lang="en-US" sz="3200"/>
              <a:t>Range: [-0.09, -0.06]</a:t>
            </a:r>
          </a:p>
        </p:txBody>
      </p:sp>
      <p:pic>
        <p:nvPicPr>
          <p:cNvPr id="12" name="Picture 11">
            <a:extLst>
              <a:ext uri="{FF2B5EF4-FFF2-40B4-BE49-F238E27FC236}">
                <a16:creationId xmlns:a16="http://schemas.microsoft.com/office/drawing/2014/main" id="{4A28E5D8-C30A-59A4-C074-E4D17560C7BD}"/>
              </a:ext>
            </a:extLst>
          </p:cNvPr>
          <p:cNvPicPr>
            <a:picLocks noChangeAspect="1"/>
          </p:cNvPicPr>
          <p:nvPr/>
        </p:nvPicPr>
        <p:blipFill>
          <a:blip r:embed="rId4"/>
          <a:stretch>
            <a:fillRect/>
          </a:stretch>
        </p:blipFill>
        <p:spPr>
          <a:xfrm>
            <a:off x="11353800" y="3023502"/>
            <a:ext cx="508203" cy="3153461"/>
          </a:xfrm>
          <a:prstGeom prst="rect">
            <a:avLst/>
          </a:prstGeom>
        </p:spPr>
      </p:pic>
    </p:spTree>
    <p:extLst>
      <p:ext uri="{BB962C8B-B14F-4D97-AF65-F5344CB8AC3E}">
        <p14:creationId xmlns:p14="http://schemas.microsoft.com/office/powerpoint/2010/main" val="1288568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F56B-2E32-3E79-1386-70A3E7C6E9FB}"/>
              </a:ext>
            </a:extLst>
          </p:cNvPr>
          <p:cNvSpPr>
            <a:spLocks noGrp="1"/>
          </p:cNvSpPr>
          <p:nvPr>
            <p:ph type="title"/>
          </p:nvPr>
        </p:nvSpPr>
        <p:spPr/>
        <p:txBody>
          <a:bodyPr/>
          <a:lstStyle/>
          <a:p>
            <a:r>
              <a:rPr lang="en-US"/>
              <a:t>Correlation for Numeric Features </a:t>
            </a:r>
            <a:br>
              <a:rPr lang="en-US"/>
            </a:br>
            <a:r>
              <a:rPr lang="en-US"/>
              <a:t>(All teams)</a:t>
            </a:r>
          </a:p>
        </p:txBody>
      </p:sp>
      <p:sp>
        <p:nvSpPr>
          <p:cNvPr id="3" name="Content Placeholder 2">
            <a:extLst>
              <a:ext uri="{FF2B5EF4-FFF2-40B4-BE49-F238E27FC236}">
                <a16:creationId xmlns:a16="http://schemas.microsoft.com/office/drawing/2014/main" id="{8C07D610-E60B-9176-EB7B-E910767093F1}"/>
              </a:ext>
            </a:extLst>
          </p:cNvPr>
          <p:cNvSpPr>
            <a:spLocks noGrp="1"/>
          </p:cNvSpPr>
          <p:nvPr>
            <p:ph idx="1"/>
          </p:nvPr>
        </p:nvSpPr>
        <p:spPr/>
        <p:txBody>
          <a:bodyPr/>
          <a:lstStyle/>
          <a:p>
            <a:r>
              <a:rPr lang="en-US"/>
              <a:t>Top 5 positive correlation</a:t>
            </a:r>
          </a:p>
          <a:p>
            <a:pPr lvl="1"/>
            <a:r>
              <a:rPr lang="en-US"/>
              <a:t>Range: [0.04, 0.07]</a:t>
            </a:r>
          </a:p>
          <a:p>
            <a:r>
              <a:rPr lang="en-US"/>
              <a:t>Top 5 negative correlation</a:t>
            </a:r>
          </a:p>
          <a:p>
            <a:pPr lvl="1"/>
            <a:r>
              <a:rPr lang="en-US"/>
              <a:t>Range: [-0.09, -0.05]</a:t>
            </a:r>
          </a:p>
          <a:p>
            <a:endParaRPr lang="en-US"/>
          </a:p>
        </p:txBody>
      </p:sp>
      <p:pic>
        <p:nvPicPr>
          <p:cNvPr id="6" name="Picture 5">
            <a:extLst>
              <a:ext uri="{FF2B5EF4-FFF2-40B4-BE49-F238E27FC236}">
                <a16:creationId xmlns:a16="http://schemas.microsoft.com/office/drawing/2014/main" id="{C3447A15-BAAC-7E6A-95D5-46FF0A0B5633}"/>
              </a:ext>
            </a:extLst>
          </p:cNvPr>
          <p:cNvPicPr>
            <a:picLocks noChangeAspect="1"/>
          </p:cNvPicPr>
          <p:nvPr/>
        </p:nvPicPr>
        <p:blipFill>
          <a:blip r:embed="rId3"/>
          <a:stretch>
            <a:fillRect/>
          </a:stretch>
        </p:blipFill>
        <p:spPr>
          <a:xfrm>
            <a:off x="11321299" y="2341830"/>
            <a:ext cx="625071" cy="3878645"/>
          </a:xfrm>
          <a:prstGeom prst="rect">
            <a:avLst/>
          </a:prstGeom>
        </p:spPr>
      </p:pic>
      <p:pic>
        <p:nvPicPr>
          <p:cNvPr id="5" name="Picture 4">
            <a:extLst>
              <a:ext uri="{FF2B5EF4-FFF2-40B4-BE49-F238E27FC236}">
                <a16:creationId xmlns:a16="http://schemas.microsoft.com/office/drawing/2014/main" id="{0B144E98-C2CA-8B2A-94E3-38BF7568A625}"/>
              </a:ext>
            </a:extLst>
          </p:cNvPr>
          <p:cNvPicPr>
            <a:picLocks noChangeAspect="1"/>
          </p:cNvPicPr>
          <p:nvPr/>
        </p:nvPicPr>
        <p:blipFill rotWithShape="1">
          <a:blip r:embed="rId4"/>
          <a:srcRect r="1466"/>
          <a:stretch/>
        </p:blipFill>
        <p:spPr>
          <a:xfrm>
            <a:off x="6580242" y="1494352"/>
            <a:ext cx="4575438" cy="4726123"/>
          </a:xfrm>
          <a:prstGeom prst="rect">
            <a:avLst/>
          </a:prstGeom>
        </p:spPr>
      </p:pic>
    </p:spTree>
    <p:extLst>
      <p:ext uri="{BB962C8B-B14F-4D97-AF65-F5344CB8AC3E}">
        <p14:creationId xmlns:p14="http://schemas.microsoft.com/office/powerpoint/2010/main" val="2865094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8C7B05A8-9C12-1687-A922-0AFABF6D03AC}"/>
              </a:ext>
            </a:extLst>
          </p:cNvPr>
          <p:cNvPicPr>
            <a:picLocks noChangeAspect="1"/>
          </p:cNvPicPr>
          <p:nvPr/>
        </p:nvPicPr>
        <p:blipFill>
          <a:blip r:embed="rId2"/>
          <a:stretch>
            <a:fillRect/>
          </a:stretch>
        </p:blipFill>
        <p:spPr>
          <a:xfrm>
            <a:off x="393032" y="359641"/>
            <a:ext cx="11285620" cy="5871350"/>
          </a:xfrm>
          <a:prstGeom prst="rect">
            <a:avLst/>
          </a:prstGeom>
        </p:spPr>
      </p:pic>
      <p:sp>
        <p:nvSpPr>
          <p:cNvPr id="3" name="Rectangle 2">
            <a:extLst>
              <a:ext uri="{FF2B5EF4-FFF2-40B4-BE49-F238E27FC236}">
                <a16:creationId xmlns:a16="http://schemas.microsoft.com/office/drawing/2014/main" id="{FBFF3EC7-D71F-8B9E-9160-E413D96CB670}"/>
              </a:ext>
            </a:extLst>
          </p:cNvPr>
          <p:cNvSpPr/>
          <p:nvPr/>
        </p:nvSpPr>
        <p:spPr>
          <a:xfrm>
            <a:off x="8050161" y="2642418"/>
            <a:ext cx="1757516" cy="1032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324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EEE9717-C485-3785-1A55-BFDC08BA4A15}"/>
              </a:ext>
            </a:extLst>
          </p:cNvPr>
          <p:cNvSpPr/>
          <p:nvPr/>
        </p:nvSpPr>
        <p:spPr>
          <a:xfrm>
            <a:off x="1149790" y="4138160"/>
            <a:ext cx="344032"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9C430B-9D3B-83C7-2517-A37761A50F7C}"/>
              </a:ext>
            </a:extLst>
          </p:cNvPr>
          <p:cNvSpPr txBox="1"/>
          <p:nvPr/>
        </p:nvSpPr>
        <p:spPr>
          <a:xfrm>
            <a:off x="685800" y="152070"/>
            <a:ext cx="8005527" cy="369332"/>
          </a:xfrm>
          <a:prstGeom prst="rect">
            <a:avLst/>
          </a:prstGeom>
          <a:noFill/>
        </p:spPr>
        <p:txBody>
          <a:bodyPr wrap="square">
            <a:spAutoFit/>
          </a:bodyPr>
          <a:lstStyle/>
          <a:p>
            <a:r>
              <a:rPr lang="en-US" sz="1800"/>
              <a:t>Average Home Game Attendance by Visiting Team (2022)</a:t>
            </a:r>
          </a:p>
        </p:txBody>
      </p:sp>
      <p:pic>
        <p:nvPicPr>
          <p:cNvPr id="7" name="Picture 6" descr="A picture containing graphical user interface&#10;&#10;Description automatically generated">
            <a:extLst>
              <a:ext uri="{FF2B5EF4-FFF2-40B4-BE49-F238E27FC236}">
                <a16:creationId xmlns:a16="http://schemas.microsoft.com/office/drawing/2014/main" id="{3D643F22-D14C-9076-18E3-BE89AC6BA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1671" y="4138160"/>
            <a:ext cx="1844841" cy="535831"/>
          </a:xfrm>
          <a:prstGeom prst="rect">
            <a:avLst/>
          </a:prstGeom>
        </p:spPr>
      </p:pic>
      <p:pic>
        <p:nvPicPr>
          <p:cNvPr id="3" name="Picture 2" descr="Diagram, schematic&#10;&#10;Description automatically generated">
            <a:extLst>
              <a:ext uri="{FF2B5EF4-FFF2-40B4-BE49-F238E27FC236}">
                <a16:creationId xmlns:a16="http://schemas.microsoft.com/office/drawing/2014/main" id="{6A78ECF7-2519-57F5-CB23-A8B9932D4FCC}"/>
              </a:ext>
            </a:extLst>
          </p:cNvPr>
          <p:cNvPicPr>
            <a:picLocks noChangeAspect="1"/>
          </p:cNvPicPr>
          <p:nvPr/>
        </p:nvPicPr>
        <p:blipFill rotWithShape="1">
          <a:blip r:embed="rId3">
            <a:extLst>
              <a:ext uri="{28A0092B-C50C-407E-A947-70E740481C1C}">
                <a14:useLocalDpi xmlns:a14="http://schemas.microsoft.com/office/drawing/2010/main" val="0"/>
              </a:ext>
            </a:extLst>
          </a:blip>
          <a:srcRect t="1513" b="2511"/>
          <a:stretch/>
        </p:blipFill>
        <p:spPr>
          <a:xfrm>
            <a:off x="1336144" y="567409"/>
            <a:ext cx="8005527" cy="5772302"/>
          </a:xfrm>
          <a:prstGeom prst="rect">
            <a:avLst/>
          </a:prstGeom>
        </p:spPr>
      </p:pic>
      <p:sp>
        <p:nvSpPr>
          <p:cNvPr id="4" name="Rectangle 3">
            <a:extLst>
              <a:ext uri="{FF2B5EF4-FFF2-40B4-BE49-F238E27FC236}">
                <a16:creationId xmlns:a16="http://schemas.microsoft.com/office/drawing/2014/main" id="{67EDF53B-1D42-21BC-08A8-0C8919C4A14E}"/>
              </a:ext>
            </a:extLst>
          </p:cNvPr>
          <p:cNvSpPr/>
          <p:nvPr/>
        </p:nvSpPr>
        <p:spPr>
          <a:xfrm>
            <a:off x="6419461" y="1828800"/>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41DE68-0D1B-5A9F-B9D8-419D03820055}"/>
              </a:ext>
            </a:extLst>
          </p:cNvPr>
          <p:cNvSpPr/>
          <p:nvPr/>
        </p:nvSpPr>
        <p:spPr>
          <a:xfrm>
            <a:off x="6620069" y="3248670"/>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9ACB96-CAEE-38D6-C6A8-4447BC666435}"/>
              </a:ext>
            </a:extLst>
          </p:cNvPr>
          <p:cNvSpPr/>
          <p:nvPr/>
        </p:nvSpPr>
        <p:spPr>
          <a:xfrm>
            <a:off x="3493683" y="4673991"/>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5F83F2-FA72-A928-6B9C-017C19860786}"/>
              </a:ext>
            </a:extLst>
          </p:cNvPr>
          <p:cNvSpPr/>
          <p:nvPr/>
        </p:nvSpPr>
        <p:spPr>
          <a:xfrm>
            <a:off x="3964463" y="6137422"/>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80C122-D524-DD97-BF03-6465C4E83E45}"/>
              </a:ext>
            </a:extLst>
          </p:cNvPr>
          <p:cNvSpPr/>
          <p:nvPr/>
        </p:nvSpPr>
        <p:spPr>
          <a:xfrm>
            <a:off x="6558681" y="4719545"/>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8AC741-8ACE-A6CC-E8C7-19E1CCEA456C}"/>
              </a:ext>
            </a:extLst>
          </p:cNvPr>
          <p:cNvSpPr/>
          <p:nvPr/>
        </p:nvSpPr>
        <p:spPr>
          <a:xfrm>
            <a:off x="7947988" y="6133543"/>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6F7F68-31CD-AF70-7E90-96CBC42D9CC8}"/>
              </a:ext>
            </a:extLst>
          </p:cNvPr>
          <p:cNvSpPr txBox="1"/>
          <p:nvPr/>
        </p:nvSpPr>
        <p:spPr>
          <a:xfrm>
            <a:off x="2097321" y="1698481"/>
            <a:ext cx="1801147" cy="338554"/>
          </a:xfrm>
          <a:prstGeom prst="rect">
            <a:avLst/>
          </a:prstGeom>
          <a:noFill/>
        </p:spPr>
        <p:txBody>
          <a:bodyPr wrap="square" rtlCol="0">
            <a:spAutoFit/>
          </a:bodyPr>
          <a:lstStyle/>
          <a:p>
            <a:r>
              <a:rPr lang="en-US" sz="1600" dirty="0"/>
              <a:t>Minnesota Twins</a:t>
            </a:r>
          </a:p>
        </p:txBody>
      </p:sp>
      <p:sp>
        <p:nvSpPr>
          <p:cNvPr id="13" name="TextBox 12">
            <a:extLst>
              <a:ext uri="{FF2B5EF4-FFF2-40B4-BE49-F238E27FC236}">
                <a16:creationId xmlns:a16="http://schemas.microsoft.com/office/drawing/2014/main" id="{7C184F53-489B-CF30-B237-34FA30D5ED4F}"/>
              </a:ext>
            </a:extLst>
          </p:cNvPr>
          <p:cNvSpPr txBox="1"/>
          <p:nvPr/>
        </p:nvSpPr>
        <p:spPr>
          <a:xfrm>
            <a:off x="2097321" y="3121521"/>
            <a:ext cx="2643973" cy="338554"/>
          </a:xfrm>
          <a:prstGeom prst="rect">
            <a:avLst/>
          </a:prstGeom>
          <a:noFill/>
        </p:spPr>
        <p:txBody>
          <a:bodyPr wrap="square" rtlCol="0">
            <a:spAutoFit/>
          </a:bodyPr>
          <a:lstStyle/>
          <a:p>
            <a:r>
              <a:rPr lang="en-US" sz="1600" b="0" i="0" dirty="0">
                <a:solidFill>
                  <a:srgbClr val="333333"/>
                </a:solidFill>
                <a:effectLst/>
                <a:latin typeface="arial" panose="020B0604020202020204" pitchFamily="34" charset="0"/>
              </a:rPr>
              <a:t>Chicago White Sox</a:t>
            </a:r>
            <a:endParaRPr lang="en-US" sz="1600" dirty="0"/>
          </a:p>
        </p:txBody>
      </p:sp>
      <p:grpSp>
        <p:nvGrpSpPr>
          <p:cNvPr id="17" name="Group 16">
            <a:extLst>
              <a:ext uri="{FF2B5EF4-FFF2-40B4-BE49-F238E27FC236}">
                <a16:creationId xmlns:a16="http://schemas.microsoft.com/office/drawing/2014/main" id="{9FDED7E1-2D53-C395-453B-272E7B474E39}"/>
              </a:ext>
            </a:extLst>
          </p:cNvPr>
          <p:cNvGrpSpPr/>
          <p:nvPr/>
        </p:nvGrpSpPr>
        <p:grpSpPr>
          <a:xfrm>
            <a:off x="2194560" y="4617720"/>
            <a:ext cx="2900309" cy="1764372"/>
            <a:chOff x="2097321" y="4544561"/>
            <a:chExt cx="2900309" cy="1764372"/>
          </a:xfrm>
        </p:grpSpPr>
        <p:sp>
          <p:nvSpPr>
            <p:cNvPr id="14" name="TextBox 13">
              <a:extLst>
                <a:ext uri="{FF2B5EF4-FFF2-40B4-BE49-F238E27FC236}">
                  <a16:creationId xmlns:a16="http://schemas.microsoft.com/office/drawing/2014/main" id="{EE83A16C-17B3-DD3D-E382-31813D62C6AC}"/>
                </a:ext>
              </a:extLst>
            </p:cNvPr>
            <p:cNvSpPr txBox="1"/>
            <p:nvPr/>
          </p:nvSpPr>
          <p:spPr>
            <a:xfrm>
              <a:off x="2097321" y="4544561"/>
              <a:ext cx="1607177" cy="338554"/>
            </a:xfrm>
            <a:prstGeom prst="rect">
              <a:avLst/>
            </a:prstGeom>
            <a:noFill/>
          </p:spPr>
          <p:txBody>
            <a:bodyPr wrap="square" rtlCol="0">
              <a:spAutoFit/>
            </a:bodyPr>
            <a:lstStyle/>
            <a:p>
              <a:r>
                <a:rPr lang="en-US" sz="1600" b="0" i="0" dirty="0">
                  <a:solidFill>
                    <a:srgbClr val="333333"/>
                  </a:solidFill>
                  <a:effectLst/>
                  <a:latin typeface="arial" panose="020B0604020202020204" pitchFamily="34" charset="0"/>
                </a:rPr>
                <a:t>Detroit Tigers</a:t>
              </a:r>
              <a:endParaRPr lang="en-US" sz="1600" dirty="0"/>
            </a:p>
          </p:txBody>
        </p:sp>
        <p:sp>
          <p:nvSpPr>
            <p:cNvPr id="15" name="TextBox 14">
              <a:extLst>
                <a:ext uri="{FF2B5EF4-FFF2-40B4-BE49-F238E27FC236}">
                  <a16:creationId xmlns:a16="http://schemas.microsoft.com/office/drawing/2014/main" id="{158C4AA4-44A4-F6E2-BF3A-8B9578183673}"/>
                </a:ext>
              </a:extLst>
            </p:cNvPr>
            <p:cNvSpPr txBox="1"/>
            <p:nvPr/>
          </p:nvSpPr>
          <p:spPr>
            <a:xfrm>
              <a:off x="2097322" y="5970379"/>
              <a:ext cx="2900308" cy="338554"/>
            </a:xfrm>
            <a:prstGeom prst="rect">
              <a:avLst/>
            </a:prstGeom>
            <a:noFill/>
          </p:spPr>
          <p:txBody>
            <a:bodyPr wrap="square" rtlCol="0">
              <a:spAutoFit/>
            </a:bodyPr>
            <a:lstStyle/>
            <a:p>
              <a:r>
                <a:rPr lang="en-US" sz="1600" dirty="0"/>
                <a:t>Cleveland Guardians</a:t>
              </a:r>
            </a:p>
          </p:txBody>
        </p:sp>
      </p:grpSp>
      <p:sp>
        <p:nvSpPr>
          <p:cNvPr id="16" name="Rectangle 15">
            <a:extLst>
              <a:ext uri="{FF2B5EF4-FFF2-40B4-BE49-F238E27FC236}">
                <a16:creationId xmlns:a16="http://schemas.microsoft.com/office/drawing/2014/main" id="{1B67DB71-6D8D-4CE9-9C02-C641A7F4932B}"/>
              </a:ext>
            </a:extLst>
          </p:cNvPr>
          <p:cNvSpPr/>
          <p:nvPr/>
        </p:nvSpPr>
        <p:spPr>
          <a:xfrm>
            <a:off x="1695461" y="3285911"/>
            <a:ext cx="401217" cy="149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641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9EDF-4725-5C28-C42F-6EA79A6FBABD}"/>
              </a:ext>
            </a:extLst>
          </p:cNvPr>
          <p:cNvSpPr>
            <a:spLocks noGrp="1"/>
          </p:cNvSpPr>
          <p:nvPr>
            <p:ph type="title"/>
          </p:nvPr>
        </p:nvSpPr>
        <p:spPr/>
        <p:txBody>
          <a:bodyPr/>
          <a:lstStyle/>
          <a:p>
            <a:r>
              <a:rPr lang="en-US"/>
              <a:t>Attendance Distributions</a:t>
            </a:r>
          </a:p>
        </p:txBody>
      </p:sp>
      <p:sp>
        <p:nvSpPr>
          <p:cNvPr id="3" name="Text Placeholder 2">
            <a:extLst>
              <a:ext uri="{FF2B5EF4-FFF2-40B4-BE49-F238E27FC236}">
                <a16:creationId xmlns:a16="http://schemas.microsoft.com/office/drawing/2014/main" id="{C4629B6B-95EF-96C2-1525-944EB301C5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660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162A3258-0DDB-B4A5-30F9-8781F3AA62B2}"/>
              </a:ext>
            </a:extLst>
          </p:cNvPr>
          <p:cNvPicPr>
            <a:picLocks noChangeAspect="1"/>
          </p:cNvPicPr>
          <p:nvPr/>
        </p:nvPicPr>
        <p:blipFill rotWithShape="1">
          <a:blip r:embed="rId3">
            <a:extLst>
              <a:ext uri="{28A0092B-C50C-407E-A947-70E740481C1C}">
                <a14:useLocalDpi xmlns:a14="http://schemas.microsoft.com/office/drawing/2010/main" val="0"/>
              </a:ext>
            </a:extLst>
          </a:blip>
          <a:srcRect t="6477"/>
          <a:stretch/>
        </p:blipFill>
        <p:spPr>
          <a:xfrm>
            <a:off x="851668" y="473174"/>
            <a:ext cx="10597122" cy="5826902"/>
          </a:xfrm>
          <a:prstGeom prst="rect">
            <a:avLst/>
          </a:prstGeom>
        </p:spPr>
      </p:pic>
      <p:sp>
        <p:nvSpPr>
          <p:cNvPr id="6" name="TextBox 5">
            <a:extLst>
              <a:ext uri="{FF2B5EF4-FFF2-40B4-BE49-F238E27FC236}">
                <a16:creationId xmlns:a16="http://schemas.microsoft.com/office/drawing/2014/main" id="{98C2ED0B-45A2-F110-45CF-38C80BBEFF3C}"/>
              </a:ext>
            </a:extLst>
          </p:cNvPr>
          <p:cNvSpPr txBox="1"/>
          <p:nvPr/>
        </p:nvSpPr>
        <p:spPr>
          <a:xfrm>
            <a:off x="685800" y="152070"/>
            <a:ext cx="8005527" cy="369332"/>
          </a:xfrm>
          <a:prstGeom prst="rect">
            <a:avLst/>
          </a:prstGeom>
          <a:noFill/>
        </p:spPr>
        <p:txBody>
          <a:bodyPr wrap="square">
            <a:spAutoFit/>
          </a:bodyPr>
          <a:lstStyle/>
          <a:p>
            <a:r>
              <a:rPr lang="en-US" sz="1800"/>
              <a:t>Average Home Game Attendance by Day of Week and Time of Day (2022)</a:t>
            </a:r>
          </a:p>
        </p:txBody>
      </p:sp>
      <p:sp>
        <p:nvSpPr>
          <p:cNvPr id="7" name="TextBox 6">
            <a:extLst>
              <a:ext uri="{FF2B5EF4-FFF2-40B4-BE49-F238E27FC236}">
                <a16:creationId xmlns:a16="http://schemas.microsoft.com/office/drawing/2014/main" id="{BCB621C4-D0E9-4945-39F2-275A3E6FE90E}"/>
              </a:ext>
            </a:extLst>
          </p:cNvPr>
          <p:cNvSpPr txBox="1"/>
          <p:nvPr/>
        </p:nvSpPr>
        <p:spPr>
          <a:xfrm>
            <a:off x="1182805" y="2959558"/>
            <a:ext cx="2062041" cy="422529"/>
          </a:xfrm>
          <a:prstGeom prst="rect">
            <a:avLst/>
          </a:prstGeom>
          <a:noFill/>
        </p:spPr>
        <p:txBody>
          <a:bodyPr wrap="square" rtlCol="0">
            <a:spAutoFit/>
          </a:bodyPr>
          <a:lstStyle/>
          <a:p>
            <a:r>
              <a:rPr lang="en-US"/>
              <a:t>Minnesota Twins</a:t>
            </a:r>
          </a:p>
        </p:txBody>
      </p:sp>
      <p:sp>
        <p:nvSpPr>
          <p:cNvPr id="8" name="TextBox 7">
            <a:extLst>
              <a:ext uri="{FF2B5EF4-FFF2-40B4-BE49-F238E27FC236}">
                <a16:creationId xmlns:a16="http://schemas.microsoft.com/office/drawing/2014/main" id="{D4031BA5-BAF8-FBE1-ECC8-909D03261FF0}"/>
              </a:ext>
            </a:extLst>
          </p:cNvPr>
          <p:cNvSpPr txBox="1"/>
          <p:nvPr/>
        </p:nvSpPr>
        <p:spPr>
          <a:xfrm>
            <a:off x="6150229" y="2959558"/>
            <a:ext cx="3026950" cy="422529"/>
          </a:xfrm>
          <a:prstGeom prst="rect">
            <a:avLst/>
          </a:prstGeom>
          <a:noFill/>
        </p:spPr>
        <p:txBody>
          <a:bodyPr wrap="square" rtlCol="0">
            <a:spAutoFit/>
          </a:bodyPr>
          <a:lstStyle/>
          <a:p>
            <a:r>
              <a:rPr lang="en-US" b="0" i="0">
                <a:solidFill>
                  <a:srgbClr val="333333"/>
                </a:solidFill>
                <a:effectLst/>
                <a:latin typeface="arial" panose="020B0604020202020204" pitchFamily="34" charset="0"/>
              </a:rPr>
              <a:t>Chicago White Sox</a:t>
            </a:r>
            <a:endParaRPr lang="en-US"/>
          </a:p>
        </p:txBody>
      </p:sp>
      <p:sp>
        <p:nvSpPr>
          <p:cNvPr id="9" name="TextBox 8">
            <a:extLst>
              <a:ext uri="{FF2B5EF4-FFF2-40B4-BE49-F238E27FC236}">
                <a16:creationId xmlns:a16="http://schemas.microsoft.com/office/drawing/2014/main" id="{DEE43B34-88F4-A498-A36A-D3237DBA0A9A}"/>
              </a:ext>
            </a:extLst>
          </p:cNvPr>
          <p:cNvSpPr txBox="1"/>
          <p:nvPr/>
        </p:nvSpPr>
        <p:spPr>
          <a:xfrm>
            <a:off x="1182805" y="5877547"/>
            <a:ext cx="1839975" cy="422529"/>
          </a:xfrm>
          <a:prstGeom prst="rect">
            <a:avLst/>
          </a:prstGeom>
          <a:noFill/>
        </p:spPr>
        <p:txBody>
          <a:bodyPr wrap="square" rtlCol="0">
            <a:spAutoFit/>
          </a:bodyPr>
          <a:lstStyle/>
          <a:p>
            <a:r>
              <a:rPr lang="en-US" b="0" i="0">
                <a:solidFill>
                  <a:srgbClr val="333333"/>
                </a:solidFill>
                <a:effectLst/>
                <a:latin typeface="arial" panose="020B0604020202020204" pitchFamily="34" charset="0"/>
              </a:rPr>
              <a:t>Detroit Tigers</a:t>
            </a:r>
            <a:endParaRPr lang="en-US"/>
          </a:p>
        </p:txBody>
      </p:sp>
      <p:sp>
        <p:nvSpPr>
          <p:cNvPr id="10" name="TextBox 9">
            <a:extLst>
              <a:ext uri="{FF2B5EF4-FFF2-40B4-BE49-F238E27FC236}">
                <a16:creationId xmlns:a16="http://schemas.microsoft.com/office/drawing/2014/main" id="{E50C0459-5EF5-2FC5-B4B7-9CA5146C91C8}"/>
              </a:ext>
            </a:extLst>
          </p:cNvPr>
          <p:cNvSpPr txBox="1"/>
          <p:nvPr/>
        </p:nvSpPr>
        <p:spPr>
          <a:xfrm>
            <a:off x="6150229" y="5877547"/>
            <a:ext cx="3320415" cy="422529"/>
          </a:xfrm>
          <a:prstGeom prst="rect">
            <a:avLst/>
          </a:prstGeom>
          <a:noFill/>
        </p:spPr>
        <p:txBody>
          <a:bodyPr wrap="square" rtlCol="0">
            <a:spAutoFit/>
          </a:bodyPr>
          <a:lstStyle/>
          <a:p>
            <a:r>
              <a:rPr lang="en-US"/>
              <a:t>Cleveland Guardians</a:t>
            </a:r>
          </a:p>
        </p:txBody>
      </p:sp>
      <p:pic>
        <p:nvPicPr>
          <p:cNvPr id="11" name="Picture 10">
            <a:extLst>
              <a:ext uri="{FF2B5EF4-FFF2-40B4-BE49-F238E27FC236}">
                <a16:creationId xmlns:a16="http://schemas.microsoft.com/office/drawing/2014/main" id="{06BFFD8F-BF78-86B4-2796-E1BD68DB92AC}"/>
              </a:ext>
            </a:extLst>
          </p:cNvPr>
          <p:cNvPicPr>
            <a:picLocks noChangeAspect="1"/>
          </p:cNvPicPr>
          <p:nvPr/>
        </p:nvPicPr>
        <p:blipFill>
          <a:blip r:embed="rId4"/>
          <a:stretch>
            <a:fillRect/>
          </a:stretch>
        </p:blipFill>
        <p:spPr>
          <a:xfrm>
            <a:off x="10267950" y="0"/>
            <a:ext cx="1924050" cy="1197434"/>
          </a:xfrm>
          <a:prstGeom prst="rect">
            <a:avLst/>
          </a:prstGeom>
        </p:spPr>
      </p:pic>
    </p:spTree>
    <p:extLst>
      <p:ext uri="{BB962C8B-B14F-4D97-AF65-F5344CB8AC3E}">
        <p14:creationId xmlns:p14="http://schemas.microsoft.com/office/powerpoint/2010/main" val="565856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FFCB60-62EB-D338-A7A7-E8096695600F}"/>
              </a:ext>
            </a:extLst>
          </p:cNvPr>
          <p:cNvSpPr/>
          <p:nvPr/>
        </p:nvSpPr>
        <p:spPr>
          <a:xfrm>
            <a:off x="9825463" y="1400097"/>
            <a:ext cx="1858536" cy="582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CF93690-7395-417A-D74C-BAF7AD2050BC}"/>
              </a:ext>
            </a:extLst>
          </p:cNvPr>
          <p:cNvSpPr>
            <a:spLocks noGrp="1"/>
          </p:cNvSpPr>
          <p:nvPr>
            <p:ph idx="1"/>
          </p:nvPr>
        </p:nvSpPr>
        <p:spPr/>
        <p:txBody>
          <a:bodyPr/>
          <a:lstStyle/>
          <a:p>
            <a:r>
              <a:rPr lang="en-US"/>
              <a:t>\</a:t>
            </a:r>
          </a:p>
        </p:txBody>
      </p:sp>
      <p:sp>
        <p:nvSpPr>
          <p:cNvPr id="4" name="AutoShape 2">
            <a:extLst>
              <a:ext uri="{FF2B5EF4-FFF2-40B4-BE49-F238E27FC236}">
                <a16:creationId xmlns:a16="http://schemas.microsoft.com/office/drawing/2014/main" id="{9C611CA7-4A62-CAF9-66A7-E0DD9FA205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B9833B9-16AC-8897-F8C6-DC1F5AA86769}"/>
              </a:ext>
            </a:extLst>
          </p:cNvPr>
          <p:cNvPicPr>
            <a:picLocks noChangeAspect="1"/>
          </p:cNvPicPr>
          <p:nvPr/>
        </p:nvPicPr>
        <p:blipFill>
          <a:blip r:embed="rId3"/>
          <a:stretch>
            <a:fillRect/>
          </a:stretch>
        </p:blipFill>
        <p:spPr>
          <a:xfrm>
            <a:off x="6195" y="17526"/>
            <a:ext cx="10134212" cy="6260320"/>
          </a:xfrm>
          <a:prstGeom prst="rect">
            <a:avLst/>
          </a:prstGeom>
        </p:spPr>
      </p:pic>
      <p:grpSp>
        <p:nvGrpSpPr>
          <p:cNvPr id="10" name="Group 9">
            <a:extLst>
              <a:ext uri="{FF2B5EF4-FFF2-40B4-BE49-F238E27FC236}">
                <a16:creationId xmlns:a16="http://schemas.microsoft.com/office/drawing/2014/main" id="{B580DF86-49CC-0BFF-0CEB-DED48B8A7FE3}"/>
              </a:ext>
            </a:extLst>
          </p:cNvPr>
          <p:cNvGrpSpPr/>
          <p:nvPr/>
        </p:nvGrpSpPr>
        <p:grpSpPr>
          <a:xfrm>
            <a:off x="7986751" y="3279080"/>
            <a:ext cx="2743200" cy="826718"/>
            <a:chOff x="9349678" y="70008"/>
            <a:chExt cx="2743200" cy="826718"/>
          </a:xfrm>
        </p:grpSpPr>
        <p:sp>
          <p:nvSpPr>
            <p:cNvPr id="6" name="Rectangle 5">
              <a:extLst>
                <a:ext uri="{FF2B5EF4-FFF2-40B4-BE49-F238E27FC236}">
                  <a16:creationId xmlns:a16="http://schemas.microsoft.com/office/drawing/2014/main" id="{2E88CF08-8CB1-8439-F365-1E9139978C59}"/>
                </a:ext>
              </a:extLst>
            </p:cNvPr>
            <p:cNvSpPr/>
            <p:nvPr/>
          </p:nvSpPr>
          <p:spPr>
            <a:xfrm>
              <a:off x="9349678" y="70008"/>
              <a:ext cx="2743200" cy="82671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t>Percent Filled &gt; 85%</a:t>
              </a:r>
            </a:p>
            <a:p>
              <a:r>
                <a:rPr lang="en-US"/>
                <a:t>Minnesota Twins</a:t>
              </a:r>
            </a:p>
          </p:txBody>
        </p:sp>
        <p:sp>
          <p:nvSpPr>
            <p:cNvPr id="7" name="Rectangle 6">
              <a:extLst>
                <a:ext uri="{FF2B5EF4-FFF2-40B4-BE49-F238E27FC236}">
                  <a16:creationId xmlns:a16="http://schemas.microsoft.com/office/drawing/2014/main" id="{37685A4B-9ADC-EEDD-3863-51A5F58F071F}"/>
                </a:ext>
              </a:extLst>
            </p:cNvPr>
            <p:cNvSpPr/>
            <p:nvPr/>
          </p:nvSpPr>
          <p:spPr>
            <a:xfrm>
              <a:off x="11657833" y="216720"/>
              <a:ext cx="263047" cy="212943"/>
            </a:xfrm>
            <a:prstGeom prst="rect">
              <a:avLst/>
            </a:prstGeom>
            <a:solidFill>
              <a:srgbClr val="226028"/>
            </a:solidFill>
            <a:ln>
              <a:solidFill>
                <a:srgbClr val="226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69296A-D8C4-0F5F-2941-26FEBAEFD3DF}"/>
                </a:ext>
              </a:extLst>
            </p:cNvPr>
            <p:cNvSpPr/>
            <p:nvPr/>
          </p:nvSpPr>
          <p:spPr>
            <a:xfrm>
              <a:off x="11657833" y="579974"/>
              <a:ext cx="263047" cy="212943"/>
            </a:xfrm>
            <a:prstGeom prst="rect">
              <a:avLst/>
            </a:prstGeom>
            <a:solidFill>
              <a:srgbClr val="8A0000"/>
            </a:solid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8480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4CFF8006-4D13-52DE-CF89-89958BE06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482" y="1994100"/>
            <a:ext cx="6207517" cy="3830925"/>
          </a:xfrm>
          <a:prstGeom prst="rect">
            <a:avLst/>
          </a:prstGeom>
        </p:spPr>
      </p:pic>
      <p:pic>
        <p:nvPicPr>
          <p:cNvPr id="7" name="Picture 6" descr="Chart, histogram&#10;&#10;Description automatically generated">
            <a:extLst>
              <a:ext uri="{FF2B5EF4-FFF2-40B4-BE49-F238E27FC236}">
                <a16:creationId xmlns:a16="http://schemas.microsoft.com/office/drawing/2014/main" id="{22FFE310-3616-8A03-E9F2-ADAFA1ABB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89" y="2078807"/>
            <a:ext cx="5933007" cy="3661513"/>
          </a:xfrm>
          <a:prstGeom prst="rect">
            <a:avLst/>
          </a:prstGeom>
        </p:spPr>
      </p:pic>
      <p:sp>
        <p:nvSpPr>
          <p:cNvPr id="2" name="Title 1">
            <a:extLst>
              <a:ext uri="{FF2B5EF4-FFF2-40B4-BE49-F238E27FC236}">
                <a16:creationId xmlns:a16="http://schemas.microsoft.com/office/drawing/2014/main" id="{EAAA7443-5251-83A4-085A-EE7CD9C779C1}"/>
              </a:ext>
            </a:extLst>
          </p:cNvPr>
          <p:cNvSpPr>
            <a:spLocks noGrp="1"/>
          </p:cNvSpPr>
          <p:nvPr>
            <p:ph type="title"/>
          </p:nvPr>
        </p:nvSpPr>
        <p:spPr/>
        <p:txBody>
          <a:bodyPr/>
          <a:lstStyle/>
          <a:p>
            <a:r>
              <a:rPr lang="en-US"/>
              <a:t>MN Twins					All Teams</a:t>
            </a:r>
          </a:p>
        </p:txBody>
      </p:sp>
    </p:spTree>
    <p:extLst>
      <p:ext uri="{BB962C8B-B14F-4D97-AF65-F5344CB8AC3E}">
        <p14:creationId xmlns:p14="http://schemas.microsoft.com/office/powerpoint/2010/main" val="327325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4456D-29F6-D931-3D6A-69C0D1A9981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Minnesota High Attendance Games</a:t>
            </a:r>
          </a:p>
        </p:txBody>
      </p:sp>
      <p:cxnSp>
        <p:nvCxnSpPr>
          <p:cNvPr id="16" name="Straight Connector 1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a:extLst>
              <a:ext uri="{FF2B5EF4-FFF2-40B4-BE49-F238E27FC236}">
                <a16:creationId xmlns:a16="http://schemas.microsoft.com/office/drawing/2014/main" id="{C2855C9E-26F5-AD79-E4F4-2BFF8AFDBD94}"/>
              </a:ext>
            </a:extLst>
          </p:cNvPr>
          <p:cNvGrpSpPr/>
          <p:nvPr/>
        </p:nvGrpSpPr>
        <p:grpSpPr>
          <a:xfrm>
            <a:off x="633999" y="1033011"/>
            <a:ext cx="6912217" cy="4268296"/>
            <a:chOff x="633999" y="1033011"/>
            <a:chExt cx="6912217" cy="4268296"/>
          </a:xfrm>
        </p:grpSpPr>
        <p:pic>
          <p:nvPicPr>
            <p:cNvPr id="3" name="Picture 2">
              <a:extLst>
                <a:ext uri="{FF2B5EF4-FFF2-40B4-BE49-F238E27FC236}">
                  <a16:creationId xmlns:a16="http://schemas.microsoft.com/office/drawing/2014/main" id="{73B71E21-805E-8398-DA9B-A0F6803685C1}"/>
                </a:ext>
              </a:extLst>
            </p:cNvPr>
            <p:cNvPicPr>
              <a:picLocks noChangeAspect="1"/>
            </p:cNvPicPr>
            <p:nvPr/>
          </p:nvPicPr>
          <p:blipFill>
            <a:blip r:embed="rId3"/>
            <a:stretch>
              <a:fillRect/>
            </a:stretch>
          </p:blipFill>
          <p:spPr>
            <a:xfrm>
              <a:off x="633999" y="1033011"/>
              <a:ext cx="6912217" cy="4268296"/>
            </a:xfrm>
            <a:prstGeom prst="rect">
              <a:avLst/>
            </a:prstGeom>
          </p:spPr>
        </p:pic>
        <p:sp>
          <p:nvSpPr>
            <p:cNvPr id="4" name="Rectangle 3">
              <a:extLst>
                <a:ext uri="{FF2B5EF4-FFF2-40B4-BE49-F238E27FC236}">
                  <a16:creationId xmlns:a16="http://schemas.microsoft.com/office/drawing/2014/main" id="{0800DE43-0658-36A4-A849-54B35323FA11}"/>
                </a:ext>
              </a:extLst>
            </p:cNvPr>
            <p:cNvSpPr/>
            <p:nvPr/>
          </p:nvSpPr>
          <p:spPr>
            <a:xfrm>
              <a:off x="1119795" y="4645151"/>
              <a:ext cx="283464" cy="46815"/>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540C5-080D-23A5-E4EA-48E3AE4D4298}"/>
                </a:ext>
              </a:extLst>
            </p:cNvPr>
            <p:cNvSpPr/>
            <p:nvPr/>
          </p:nvSpPr>
          <p:spPr>
            <a:xfrm>
              <a:off x="1433049" y="4539080"/>
              <a:ext cx="283464" cy="14922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9D6A97-7F61-9B79-3D30-6D196774B9FD}"/>
                </a:ext>
              </a:extLst>
            </p:cNvPr>
            <p:cNvSpPr/>
            <p:nvPr/>
          </p:nvSpPr>
          <p:spPr>
            <a:xfrm>
              <a:off x="1753794" y="4484222"/>
              <a:ext cx="283464" cy="204086"/>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AA1F90-25D0-60A5-5297-1B0B3B17F490}"/>
                </a:ext>
              </a:extLst>
            </p:cNvPr>
            <p:cNvSpPr/>
            <p:nvPr/>
          </p:nvSpPr>
          <p:spPr>
            <a:xfrm>
              <a:off x="2067048" y="4572000"/>
              <a:ext cx="283464" cy="11630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0A7AC-E002-8EEA-66A7-E7AA0988DD70}"/>
                </a:ext>
              </a:extLst>
            </p:cNvPr>
            <p:cNvSpPr/>
            <p:nvPr/>
          </p:nvSpPr>
          <p:spPr>
            <a:xfrm>
              <a:off x="2387793" y="4484222"/>
              <a:ext cx="283464" cy="204086"/>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04625D-C6B4-0851-B89D-0C195FE322F6}"/>
                </a:ext>
              </a:extLst>
            </p:cNvPr>
            <p:cNvSpPr/>
            <p:nvPr/>
          </p:nvSpPr>
          <p:spPr>
            <a:xfrm>
              <a:off x="2708538" y="4409885"/>
              <a:ext cx="283464" cy="278423"/>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F966C8-2B14-666E-80D4-954A44CD706B}"/>
                </a:ext>
              </a:extLst>
            </p:cNvPr>
            <p:cNvSpPr/>
            <p:nvPr/>
          </p:nvSpPr>
          <p:spPr>
            <a:xfrm>
              <a:off x="3021792" y="4063594"/>
              <a:ext cx="283464" cy="63417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E8BD84-EFB9-39E2-0CEA-30C4FAA010F5}"/>
                </a:ext>
              </a:extLst>
            </p:cNvPr>
            <p:cNvSpPr/>
            <p:nvPr/>
          </p:nvSpPr>
          <p:spPr>
            <a:xfrm>
              <a:off x="3341662" y="4406228"/>
              <a:ext cx="283464" cy="278422"/>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F3792C-8EC5-F153-0784-37288ED27BDF}"/>
                </a:ext>
              </a:extLst>
            </p:cNvPr>
            <p:cNvSpPr/>
            <p:nvPr/>
          </p:nvSpPr>
          <p:spPr>
            <a:xfrm>
              <a:off x="3655791" y="4286707"/>
              <a:ext cx="283464" cy="40525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BD74332-16F8-5654-9A87-4A307C28DEE4}"/>
                </a:ext>
              </a:extLst>
            </p:cNvPr>
            <p:cNvSpPr/>
            <p:nvPr/>
          </p:nvSpPr>
          <p:spPr>
            <a:xfrm>
              <a:off x="3968345" y="4057789"/>
              <a:ext cx="283464" cy="63417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EB4C45-59B4-3671-FE37-C10DEEE31E95}"/>
                </a:ext>
              </a:extLst>
            </p:cNvPr>
            <p:cNvSpPr/>
            <p:nvPr/>
          </p:nvSpPr>
          <p:spPr>
            <a:xfrm>
              <a:off x="4286977" y="1276503"/>
              <a:ext cx="283464" cy="3415464"/>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D9C4DC-0AE7-911D-7DCD-DBBFA7ECE3D0}"/>
                </a:ext>
              </a:extLst>
            </p:cNvPr>
            <p:cNvSpPr/>
            <p:nvPr/>
          </p:nvSpPr>
          <p:spPr>
            <a:xfrm>
              <a:off x="4601951" y="1960475"/>
              <a:ext cx="283464" cy="2731492"/>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E4D12E-D093-5BE5-0F61-CD60F8269422}"/>
                </a:ext>
              </a:extLst>
            </p:cNvPr>
            <p:cNvSpPr/>
            <p:nvPr/>
          </p:nvSpPr>
          <p:spPr>
            <a:xfrm>
              <a:off x="4923551" y="4286707"/>
              <a:ext cx="283464" cy="41257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BE49DD-9466-0F22-6563-C08056A85884}"/>
                </a:ext>
              </a:extLst>
            </p:cNvPr>
            <p:cNvSpPr/>
            <p:nvPr/>
          </p:nvSpPr>
          <p:spPr>
            <a:xfrm>
              <a:off x="5238063" y="4436676"/>
              <a:ext cx="283464" cy="253835"/>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3306CB-D4C3-9759-6C0B-443E15912675}"/>
                </a:ext>
              </a:extLst>
            </p:cNvPr>
            <p:cNvSpPr/>
            <p:nvPr/>
          </p:nvSpPr>
          <p:spPr>
            <a:xfrm>
              <a:off x="5557550" y="4445451"/>
              <a:ext cx="283464" cy="253835"/>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808AB47-7058-F57E-77CB-C8DFA7962607}"/>
                </a:ext>
              </a:extLst>
            </p:cNvPr>
            <p:cNvSpPr/>
            <p:nvPr/>
          </p:nvSpPr>
          <p:spPr>
            <a:xfrm>
              <a:off x="6823818" y="4239159"/>
              <a:ext cx="283464" cy="460128"/>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1AD12F-2ABD-96BC-E1DB-31F10A13151D}"/>
                </a:ext>
              </a:extLst>
            </p:cNvPr>
            <p:cNvSpPr/>
            <p:nvPr/>
          </p:nvSpPr>
          <p:spPr>
            <a:xfrm>
              <a:off x="6504607" y="4649905"/>
              <a:ext cx="283464" cy="4571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33304D-6C2B-A949-95C4-1DDC9ABD446A}"/>
                </a:ext>
              </a:extLst>
            </p:cNvPr>
            <p:cNvSpPr/>
            <p:nvPr/>
          </p:nvSpPr>
          <p:spPr>
            <a:xfrm>
              <a:off x="6191549" y="4653567"/>
              <a:ext cx="283464" cy="4571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E1C05F-D593-CE7B-FDDB-96F399D3DE8C}"/>
                </a:ext>
              </a:extLst>
            </p:cNvPr>
            <p:cNvSpPr/>
            <p:nvPr/>
          </p:nvSpPr>
          <p:spPr>
            <a:xfrm>
              <a:off x="5878491" y="4651603"/>
              <a:ext cx="283464" cy="4571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95E176F-F0F3-522E-ED68-48C10D416C4E}"/>
                </a:ext>
              </a:extLst>
            </p:cNvPr>
            <p:cNvSpPr/>
            <p:nvPr/>
          </p:nvSpPr>
          <p:spPr>
            <a:xfrm>
              <a:off x="7135565" y="4623207"/>
              <a:ext cx="283464" cy="76677"/>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542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456D-29F6-D931-3D6A-69C0D1A99818}"/>
              </a:ext>
            </a:extLst>
          </p:cNvPr>
          <p:cNvSpPr>
            <a:spLocks noGrp="1"/>
          </p:cNvSpPr>
          <p:nvPr>
            <p:ph type="title"/>
          </p:nvPr>
        </p:nvSpPr>
        <p:spPr/>
        <p:txBody>
          <a:bodyPr/>
          <a:lstStyle/>
          <a:p>
            <a:r>
              <a:rPr lang="en-US"/>
              <a:t>Minnesota High Attendance Games</a:t>
            </a:r>
          </a:p>
        </p:txBody>
      </p:sp>
      <p:pic>
        <p:nvPicPr>
          <p:cNvPr id="5" name="Picture 4">
            <a:extLst>
              <a:ext uri="{FF2B5EF4-FFF2-40B4-BE49-F238E27FC236}">
                <a16:creationId xmlns:a16="http://schemas.microsoft.com/office/drawing/2014/main" id="{4991B9A0-698F-66D1-E51B-B10B164250D8}"/>
              </a:ext>
            </a:extLst>
          </p:cNvPr>
          <p:cNvPicPr>
            <a:picLocks noChangeAspect="1"/>
          </p:cNvPicPr>
          <p:nvPr/>
        </p:nvPicPr>
        <p:blipFill>
          <a:blip r:embed="rId3"/>
          <a:stretch>
            <a:fillRect/>
          </a:stretch>
        </p:blipFill>
        <p:spPr>
          <a:xfrm>
            <a:off x="5891790" y="2154477"/>
            <a:ext cx="5857516" cy="3614924"/>
          </a:xfrm>
          <a:prstGeom prst="rect">
            <a:avLst/>
          </a:prstGeom>
        </p:spPr>
      </p:pic>
      <p:pic>
        <p:nvPicPr>
          <p:cNvPr id="7" name="Picture 6">
            <a:extLst>
              <a:ext uri="{FF2B5EF4-FFF2-40B4-BE49-F238E27FC236}">
                <a16:creationId xmlns:a16="http://schemas.microsoft.com/office/drawing/2014/main" id="{C0D715E8-4CD3-3371-D04F-9F05702B63F5}"/>
              </a:ext>
            </a:extLst>
          </p:cNvPr>
          <p:cNvPicPr>
            <a:picLocks noChangeAspect="1"/>
          </p:cNvPicPr>
          <p:nvPr/>
        </p:nvPicPr>
        <p:blipFill>
          <a:blip r:embed="rId4"/>
          <a:stretch>
            <a:fillRect/>
          </a:stretch>
        </p:blipFill>
        <p:spPr>
          <a:xfrm>
            <a:off x="283923" y="2154477"/>
            <a:ext cx="5633027" cy="3476383"/>
          </a:xfrm>
          <a:prstGeom prst="rect">
            <a:avLst/>
          </a:prstGeom>
        </p:spPr>
      </p:pic>
      <p:sp>
        <p:nvSpPr>
          <p:cNvPr id="8" name="Rectangle 7">
            <a:extLst>
              <a:ext uri="{FF2B5EF4-FFF2-40B4-BE49-F238E27FC236}">
                <a16:creationId xmlns:a16="http://schemas.microsoft.com/office/drawing/2014/main" id="{58800946-3CC8-0AA8-EB85-2E221579CC0B}"/>
              </a:ext>
            </a:extLst>
          </p:cNvPr>
          <p:cNvSpPr/>
          <p:nvPr/>
        </p:nvSpPr>
        <p:spPr>
          <a:xfrm>
            <a:off x="6688898" y="2354893"/>
            <a:ext cx="2254685" cy="290603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FB4DAF-5E89-F801-C2CB-DDA0590B6A76}"/>
              </a:ext>
            </a:extLst>
          </p:cNvPr>
          <p:cNvSpPr/>
          <p:nvPr/>
        </p:nvSpPr>
        <p:spPr>
          <a:xfrm>
            <a:off x="9133893" y="4857535"/>
            <a:ext cx="2202162" cy="403396"/>
          </a:xfrm>
          <a:prstGeom prst="rect">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A9EC895-63F3-C397-05EB-DC774FAD8528}"/>
              </a:ext>
            </a:extLst>
          </p:cNvPr>
          <p:cNvSpPr/>
          <p:nvPr/>
        </p:nvSpPr>
        <p:spPr>
          <a:xfrm>
            <a:off x="2890632" y="4647445"/>
            <a:ext cx="221318" cy="490396"/>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914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06D943-8B07-F9C8-0521-80569D712968}"/>
              </a:ext>
            </a:extLst>
          </p:cNvPr>
          <p:cNvSpPr/>
          <p:nvPr/>
        </p:nvSpPr>
        <p:spPr>
          <a:xfrm>
            <a:off x="10085658" y="1499219"/>
            <a:ext cx="1139902" cy="433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6D5095D-DEB6-A738-60FA-2ADA7AD82AC8}"/>
              </a:ext>
            </a:extLst>
          </p:cNvPr>
          <p:cNvPicPr>
            <a:picLocks noChangeAspect="1"/>
          </p:cNvPicPr>
          <p:nvPr/>
        </p:nvPicPr>
        <p:blipFill rotWithShape="1">
          <a:blip r:embed="rId3"/>
          <a:srcRect r="32281"/>
          <a:stretch/>
        </p:blipFill>
        <p:spPr>
          <a:xfrm>
            <a:off x="-122" y="-93"/>
            <a:ext cx="10259121" cy="6285233"/>
          </a:xfrm>
          <a:prstGeom prst="rect">
            <a:avLst/>
          </a:prstGeom>
        </p:spPr>
      </p:pic>
      <p:pic>
        <p:nvPicPr>
          <p:cNvPr id="2" name="Picture 2">
            <a:extLst>
              <a:ext uri="{FF2B5EF4-FFF2-40B4-BE49-F238E27FC236}">
                <a16:creationId xmlns:a16="http://schemas.microsoft.com/office/drawing/2014/main" id="{9E60030C-8351-DC0B-B29D-A23E3AAAC5C8}"/>
              </a:ext>
            </a:extLst>
          </p:cNvPr>
          <p:cNvPicPr>
            <a:picLocks noChangeAspect="1"/>
          </p:cNvPicPr>
          <p:nvPr/>
        </p:nvPicPr>
        <p:blipFill>
          <a:blip r:embed="rId4"/>
          <a:stretch>
            <a:fillRect/>
          </a:stretch>
        </p:blipFill>
        <p:spPr>
          <a:xfrm>
            <a:off x="8265996" y="4043982"/>
            <a:ext cx="2741032" cy="833012"/>
          </a:xfrm>
          <a:prstGeom prst="rect">
            <a:avLst/>
          </a:prstGeom>
        </p:spPr>
      </p:pic>
      <p:sp>
        <p:nvSpPr>
          <p:cNvPr id="8" name="Rectangle 7">
            <a:extLst>
              <a:ext uri="{FF2B5EF4-FFF2-40B4-BE49-F238E27FC236}">
                <a16:creationId xmlns:a16="http://schemas.microsoft.com/office/drawing/2014/main" id="{C35D825E-DE40-29AA-1AC3-1D1BF2F64C1B}"/>
              </a:ext>
            </a:extLst>
          </p:cNvPr>
          <p:cNvSpPr/>
          <p:nvPr/>
        </p:nvSpPr>
        <p:spPr>
          <a:xfrm>
            <a:off x="1373109" y="3824732"/>
            <a:ext cx="3888682" cy="1437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2E75D1-8B6C-411E-DE11-0DED7EC8A17E}"/>
              </a:ext>
            </a:extLst>
          </p:cNvPr>
          <p:cNvSpPr/>
          <p:nvPr/>
        </p:nvSpPr>
        <p:spPr>
          <a:xfrm>
            <a:off x="5262505" y="3824732"/>
            <a:ext cx="1752507" cy="147295"/>
          </a:xfrm>
          <a:prstGeom prst="rect">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541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C9A2F1898EF348A511B7CAF8A310FB" ma:contentTypeVersion="6" ma:contentTypeDescription="Create a new document." ma:contentTypeScope="" ma:versionID="8dea72b94ca6c292e59b586d8d313b50">
  <xsd:schema xmlns:xsd="http://www.w3.org/2001/XMLSchema" xmlns:xs="http://www.w3.org/2001/XMLSchema" xmlns:p="http://schemas.microsoft.com/office/2006/metadata/properties" xmlns:ns2="59001ea1-44f2-4d64-a761-f651b736424e" targetNamespace="http://schemas.microsoft.com/office/2006/metadata/properties" ma:root="true" ma:fieldsID="b2c78f809e3000169c70dbba86bb66d6" ns2:_="">
    <xsd:import namespace="59001ea1-44f2-4d64-a761-f651b73642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001ea1-44f2-4d64-a761-f651b73642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Location" ma:index="11" nillable="true" ma:displayName="Location" ma:indexed="true"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A61972-D7BF-413B-9CBE-50C3BF176097}">
  <ds:schemaRefs>
    <ds:schemaRef ds:uri="59001ea1-44f2-4d64-a761-f651b73642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C731A1-74C7-4C30-9295-B508A815E771}">
  <ds:schemaRefs>
    <ds:schemaRef ds:uri="http://schemas.microsoft.com/office/infopath/2007/PartnerControls"/>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purl.org/dc/terms/"/>
    <ds:schemaRef ds:uri="http://schemas.openxmlformats.org/package/2006/metadata/core-properties"/>
    <ds:schemaRef ds:uri="59001ea1-44f2-4d64-a761-f651b736424e"/>
  </ds:schemaRefs>
</ds:datastoreItem>
</file>

<file path=customXml/itemProps3.xml><?xml version="1.0" encoding="utf-8"?>
<ds:datastoreItem xmlns:ds="http://schemas.openxmlformats.org/officeDocument/2006/customXml" ds:itemID="{69956908-8513-46E6-B9AF-3C2AFB103D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TotalTime>
  <Words>2559</Words>
  <Application>Microsoft Office PowerPoint</Application>
  <PresentationFormat>Widescreen</PresentationFormat>
  <Paragraphs>360</Paragraphs>
  <Slides>51</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vt:lpstr>
      <vt:lpstr>Arial,Sans-Serif</vt:lpstr>
      <vt:lpstr>Calibri</vt:lpstr>
      <vt:lpstr>Calibri Light</vt:lpstr>
      <vt:lpstr>Times New Roman</vt:lpstr>
      <vt:lpstr>Retrospect</vt:lpstr>
      <vt:lpstr>PlatteVillains – U16  </vt:lpstr>
      <vt:lpstr>Summary of our work</vt:lpstr>
      <vt:lpstr>Data Sources Provided</vt:lpstr>
      <vt:lpstr>Data Cleaning</vt:lpstr>
      <vt:lpstr>Attendance Distributions</vt:lpstr>
      <vt:lpstr>MN Twins     All Teams</vt:lpstr>
      <vt:lpstr>Minnesota High Attendance Games</vt:lpstr>
      <vt:lpstr>Minnesota High Attendance Games</vt:lpstr>
      <vt:lpstr>PowerPoint Presentation</vt:lpstr>
      <vt:lpstr>Influential Factors</vt:lpstr>
      <vt:lpstr>PowerPoint Presentation</vt:lpstr>
      <vt:lpstr>Categorical Features</vt:lpstr>
      <vt:lpstr>PowerPoint Presentation</vt:lpstr>
      <vt:lpstr>PowerPoint Presentation</vt:lpstr>
      <vt:lpstr>Implications for Dynamic Ticket Pricing</vt:lpstr>
      <vt:lpstr>PowerPoint Presentation</vt:lpstr>
      <vt:lpstr>PowerPoint Presentation</vt:lpstr>
      <vt:lpstr>Comparing MN Twins trends to All Teams</vt:lpstr>
      <vt:lpstr>Predicting Attendance</vt:lpstr>
      <vt:lpstr>Prediction Modeling</vt:lpstr>
      <vt:lpstr>Prediction Method Results</vt:lpstr>
      <vt:lpstr>Random Forest with all features</vt:lpstr>
      <vt:lpstr>Random Forest with derived features</vt:lpstr>
      <vt:lpstr>Predictive Analytics to Predict Fan Behavior</vt:lpstr>
      <vt:lpstr>Using Data to Benefit Teams</vt:lpstr>
      <vt:lpstr>Baseball attendance is declining</vt:lpstr>
      <vt:lpstr>Improve the In-Stadium Experience</vt:lpstr>
      <vt:lpstr>Questions</vt:lpstr>
      <vt:lpstr>References</vt:lpstr>
      <vt:lpstr>Additional Information</vt:lpstr>
      <vt:lpstr>Minnesota High Attendance Games</vt:lpstr>
      <vt:lpstr>Random Forest vs Linear Regression</vt:lpstr>
      <vt:lpstr>Linear Regression with derived features (glm)</vt:lpstr>
      <vt:lpstr>Stepwise Model for just MN Twins</vt:lpstr>
      <vt:lpstr>Stepwise Model for All Teams</vt:lpstr>
      <vt:lpstr>Random Forest Model with all features</vt:lpstr>
      <vt:lpstr>Random Forest Model with derived features</vt:lpstr>
      <vt:lpstr>Linear Regression Model</vt:lpstr>
      <vt:lpstr>Random forest vs Linear Regression</vt:lpstr>
      <vt:lpstr>Games with Attendance Less Than 20,000 – Minnesota Only</vt:lpstr>
      <vt:lpstr>Stepwise Model with Numerical Features</vt:lpstr>
      <vt:lpstr>Stepwise Model for Numerical Features</vt:lpstr>
      <vt:lpstr>Attendance of Games with vs. without Promotions (2018, 2019, 2022)</vt:lpstr>
      <vt:lpstr>Attendance of Games with and without Promotions, by year</vt:lpstr>
      <vt:lpstr>PowerPoint Presentation</vt:lpstr>
      <vt:lpstr>Correlation for Numeric Features (Twins)</vt:lpstr>
      <vt:lpstr>Correlation for Numeric Features  (All teams)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Collin E Van Allen</cp:lastModifiedBy>
  <cp:revision>3</cp:revision>
  <dcterms:created xsi:type="dcterms:W3CDTF">2023-03-10T20:14:23Z</dcterms:created>
  <dcterms:modified xsi:type="dcterms:W3CDTF">2023-05-24T19:28:14Z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0x01010068C9A2F1898EF348A511B7CAF8A310FB</vt:lpwstr>
  </property>
</Properties>
</file>